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2" r:id="rId4"/>
    <p:sldId id="263" r:id="rId5"/>
    <p:sldId id="266" r:id="rId6"/>
    <p:sldId id="267" r:id="rId7"/>
    <p:sldId id="264" r:id="rId8"/>
    <p:sldId id="268" r:id="rId9"/>
    <p:sldId id="269" r:id="rId10"/>
    <p:sldId id="270" r:id="rId11"/>
    <p:sldId id="261" r:id="rId12"/>
    <p:sldId id="257" r:id="rId13"/>
    <p:sldId id="259" r:id="rId14"/>
    <p:sldId id="260" r:id="rId15"/>
    <p:sldId id="273" r:id="rId16"/>
    <p:sldId id="272" r:id="rId17"/>
    <p:sldId id="275" r:id="rId18"/>
    <p:sldId id="276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65667"/>
  </p:normalViewPr>
  <p:slideViewPr>
    <p:cSldViewPr snapToGrid="0">
      <p:cViewPr varScale="1">
        <p:scale>
          <a:sx n="100" d="100"/>
          <a:sy n="100" d="100"/>
        </p:scale>
        <p:origin x="195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BA241-1405-CA48-8479-CCAB7C9D9F9A}" type="datetimeFigureOut">
              <a:rPr lang="de-DE" smtClean="0"/>
              <a:t>15.07.23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8320-6728-5D4D-B730-36DB3707A5D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MOTIVATION - WHAT IS IMBIBITION?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everyday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r>
              <a:rPr lang="de-DE" dirty="0"/>
              <a:t>- Dunking </a:t>
            </a:r>
            <a:r>
              <a:rPr lang="de-DE" dirty="0" err="1"/>
              <a:t>biscuit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,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drenched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rain, </a:t>
            </a:r>
            <a:r>
              <a:rPr lang="de-DE" dirty="0" err="1"/>
              <a:t>drenching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alcohol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nature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reaching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tallest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r>
              <a:rPr lang="de-DE" dirty="0"/>
              <a:t>    -&gt; Flow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(</a:t>
            </a:r>
            <a:r>
              <a:rPr lang="de-DE" dirty="0" err="1"/>
              <a:t>Dracy</a:t>
            </a:r>
            <a:r>
              <a:rPr lang="de-DE" dirty="0"/>
              <a:t> Law)</a:t>
            </a:r>
          </a:p>
          <a:p>
            <a:r>
              <a:rPr lang="de-DE" dirty="0"/>
              <a:t>-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    -&gt; Oil </a:t>
            </a:r>
            <a:r>
              <a:rPr lang="de-DE" dirty="0" err="1"/>
              <a:t>recovery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Chromatography</a:t>
            </a:r>
            <a:r>
              <a:rPr lang="de-DE" dirty="0"/>
              <a:t> (</a:t>
            </a:r>
            <a:r>
              <a:rPr lang="de-DE" dirty="0" err="1"/>
              <a:t>experiment</a:t>
            </a:r>
            <a:r>
              <a:rPr lang="de-DE" dirty="0"/>
              <a:t> in </a:t>
            </a:r>
            <a:r>
              <a:rPr lang="de-DE" dirty="0" err="1"/>
              <a:t>chemistry</a:t>
            </a:r>
            <a:r>
              <a:rPr lang="de-DE" dirty="0"/>
              <a:t>)</a:t>
            </a:r>
          </a:p>
          <a:p>
            <a:r>
              <a:rPr lang="de-DE" dirty="0"/>
              <a:t>    -&gt; Food </a:t>
            </a:r>
            <a:r>
              <a:rPr lang="de-DE" dirty="0" err="1"/>
              <a:t>processing</a:t>
            </a:r>
            <a:r>
              <a:rPr lang="de-DE" dirty="0"/>
              <a:t>, </a:t>
            </a:r>
            <a:r>
              <a:rPr lang="de-DE" dirty="0" err="1"/>
              <a:t>agriculture</a:t>
            </a:r>
            <a:r>
              <a:rPr lang="de-DE" dirty="0"/>
              <a:t> </a:t>
            </a:r>
          </a:p>
          <a:p>
            <a:r>
              <a:rPr lang="de-DE" dirty="0"/>
              <a:t>- Interplay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, </a:t>
            </a:r>
            <a:r>
              <a:rPr lang="de-DE" dirty="0" err="1"/>
              <a:t>viscous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and </a:t>
            </a:r>
            <a:r>
              <a:rPr lang="de-DE" dirty="0" err="1"/>
              <a:t>gravity</a:t>
            </a:r>
            <a:endParaRPr lang="de-DE" dirty="0"/>
          </a:p>
          <a:p>
            <a:r>
              <a:rPr lang="de-DE" dirty="0"/>
              <a:t>- Evolution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universial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on large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timescales</a:t>
            </a:r>
            <a:r>
              <a:rPr lang="de-DE" dirty="0"/>
              <a:t> </a:t>
            </a:r>
          </a:p>
          <a:p>
            <a:r>
              <a:rPr lang="de-DE" dirty="0"/>
              <a:t>    -&gt; Independent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microscopic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fluid and </a:t>
            </a:r>
            <a:r>
              <a:rPr lang="de-DE" dirty="0" err="1"/>
              <a:t>media</a:t>
            </a:r>
            <a:endParaRPr lang="de-DE" dirty="0"/>
          </a:p>
          <a:p>
            <a:endParaRPr lang="de-DE" dirty="0"/>
          </a:p>
          <a:p>
            <a:r>
              <a:rPr lang="de-DE" dirty="0"/>
              <a:t>-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 Washburn Law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355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Feuerzangenbowle</a:t>
            </a:r>
          </a:p>
          <a:p>
            <a:r>
              <a:rPr lang="de-DE" dirty="0"/>
              <a:t>    -&gt; </a:t>
            </a:r>
            <a:r>
              <a:rPr lang="de-DE" dirty="0" err="1"/>
              <a:t>Water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slowed</a:t>
            </a:r>
            <a:r>
              <a:rPr lang="de-DE" dirty="0"/>
              <a:t> down 1s = 0.125s</a:t>
            </a:r>
          </a:p>
          <a:p>
            <a:r>
              <a:rPr lang="de-DE" dirty="0"/>
              <a:t>    -&gt; Glycerin (</a:t>
            </a:r>
            <a:r>
              <a:rPr lang="de-DE" dirty="0" err="1"/>
              <a:t>green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viscous</a:t>
            </a:r>
            <a:r>
              <a:rPr lang="de-DE" dirty="0"/>
              <a:t>)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1s =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076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034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706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EXPERIMENTS</a:t>
            </a:r>
          </a:p>
          <a:p>
            <a:endParaRPr lang="de-DE" dirty="0"/>
          </a:p>
          <a:p>
            <a:r>
              <a:rPr lang="de-DE" dirty="0"/>
              <a:t>-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(Inspiration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Dullien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Reyssat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)</a:t>
            </a:r>
          </a:p>
          <a:p>
            <a:r>
              <a:rPr lang="de-DE" dirty="0"/>
              <a:t>    -&gt; Put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in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endParaRPr lang="de-DE" dirty="0"/>
          </a:p>
          <a:p>
            <a:r>
              <a:rPr lang="de-DE" dirty="0"/>
              <a:t>    -&gt; l = t^1/2 </a:t>
            </a:r>
            <a:r>
              <a:rPr lang="de-DE" dirty="0" err="1"/>
              <a:t>lit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visible</a:t>
            </a:r>
          </a:p>
          <a:p>
            <a:r>
              <a:rPr lang="de-DE" dirty="0"/>
              <a:t>    -&gt; Repeat </a:t>
            </a:r>
            <a:r>
              <a:rPr lang="de-DE" dirty="0" err="1"/>
              <a:t>experiment</a:t>
            </a:r>
            <a:r>
              <a:rPr lang="de-DE" dirty="0"/>
              <a:t> multiple </a:t>
            </a:r>
            <a:r>
              <a:rPr lang="de-DE" dirty="0" err="1"/>
              <a:t>times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Lucas-Washburn Law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substraction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(</a:t>
            </a:r>
            <a:r>
              <a:rPr lang="de-DE" dirty="0" err="1"/>
              <a:t>explain</a:t>
            </a:r>
            <a:r>
              <a:rPr lang="de-DE" dirty="0"/>
              <a:t>?))</a:t>
            </a:r>
          </a:p>
          <a:p>
            <a:r>
              <a:rPr lang="de-DE" dirty="0"/>
              <a:t>- Life Experiment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sugar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 (?)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68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CONCLUSION</a:t>
            </a:r>
          </a:p>
          <a:p>
            <a:endParaRPr lang="de-DE" dirty="0"/>
          </a:p>
          <a:p>
            <a:r>
              <a:rPr lang="de-DE" dirty="0"/>
              <a:t>- 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Capillary-driven</a:t>
            </a:r>
            <a:r>
              <a:rPr lang="de-DE" dirty="0"/>
              <a:t> Imbibition </a:t>
            </a:r>
            <a:r>
              <a:rPr lang="de-DE" dirty="0" err="1"/>
              <a:t>discribed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Lucas-Washburn Law</a:t>
            </a:r>
          </a:p>
          <a:p>
            <a:r>
              <a:rPr lang="de-DE" dirty="0"/>
              <a:t>-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regimes</a:t>
            </a:r>
            <a:r>
              <a:rPr lang="de-DE" dirty="0"/>
              <a:t> at </a:t>
            </a:r>
            <a:r>
              <a:rPr lang="de-DE" dirty="0" err="1"/>
              <a:t>short</a:t>
            </a:r>
            <a:r>
              <a:rPr lang="de-DE" dirty="0"/>
              <a:t> and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More </a:t>
            </a:r>
            <a:r>
              <a:rPr lang="de-DE" dirty="0" err="1"/>
              <a:t>diverging</a:t>
            </a:r>
            <a:r>
              <a:rPr lang="de-DE" dirty="0"/>
              <a:t>,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r>
              <a:rPr lang="de-DE" dirty="0"/>
              <a:t>- 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Lucas-Washburn Law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227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- 2D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imbibition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Volumetric</a:t>
            </a:r>
            <a:r>
              <a:rPr lang="de-DE" dirty="0"/>
              <a:t> rate and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r</a:t>
            </a:r>
            <a:r>
              <a:rPr lang="de-DE" dirty="0"/>
              <a:t> power </a:t>
            </a:r>
            <a:r>
              <a:rPr lang="de-DE" dirty="0" err="1"/>
              <a:t>goes</a:t>
            </a:r>
            <a:r>
              <a:rPr lang="de-DE" dirty="0"/>
              <a:t> down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digit</a:t>
            </a:r>
            <a:endParaRPr lang="de-DE" dirty="0"/>
          </a:p>
          <a:p>
            <a:r>
              <a:rPr lang="de-DE" dirty="0"/>
              <a:t>    -&gt; Short time </a:t>
            </a:r>
            <a:r>
              <a:rPr lang="de-DE" dirty="0" err="1"/>
              <a:t>regime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r>
              <a:rPr lang="de-DE" dirty="0"/>
              <a:t>    -&gt; Long time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decrement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n</a:t>
            </a:r>
            <a:endParaRPr lang="de-DE" dirty="0"/>
          </a:p>
          <a:p>
            <a:r>
              <a:rPr lang="de-DE" dirty="0"/>
              <a:t>    -&gt; Rest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84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Why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?</a:t>
            </a:r>
          </a:p>
          <a:p>
            <a:r>
              <a:rPr lang="de-DE" dirty="0"/>
              <a:t>    -&gt; </a:t>
            </a:r>
            <a:r>
              <a:rPr lang="de-DE" dirty="0" err="1"/>
              <a:t>Lubrication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(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dr</a:t>
            </a:r>
            <a:r>
              <a:rPr lang="de-DE" dirty="0"/>
              <a:t>/</a:t>
            </a:r>
            <a:r>
              <a:rPr lang="de-DE" dirty="0" err="1"/>
              <a:t>dz</a:t>
            </a:r>
            <a:r>
              <a:rPr lang="de-DE" dirty="0"/>
              <a:t> &lt;&lt; 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</a:t>
            </a:r>
          </a:p>
          <a:p>
            <a:r>
              <a:rPr lang="de-DE" dirty="0"/>
              <a:t>    -&gt; </a:t>
            </a:r>
            <a:r>
              <a:rPr lang="de-DE" dirty="0" err="1"/>
              <a:t>arctan</a:t>
            </a:r>
            <a:r>
              <a:rPr lang="de-DE" dirty="0"/>
              <a:t> </a:t>
            </a:r>
            <a:r>
              <a:rPr lang="de-DE" dirty="0" err="1"/>
              <a:t>simplfy</a:t>
            </a:r>
            <a:endParaRPr lang="de-DE" dirty="0"/>
          </a:p>
          <a:p>
            <a:r>
              <a:rPr lang="de-DE" dirty="0"/>
              <a:t>    -&gt; cos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&lt;&lt; 1</a:t>
            </a:r>
          </a:p>
          <a:p>
            <a:r>
              <a:rPr lang="de-DE" dirty="0"/>
              <a:t>    -&gt; c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&lt;&lt; 1</a:t>
            </a:r>
          </a:p>
          <a:p>
            <a:r>
              <a:rPr lang="de-DE" dirty="0"/>
              <a:t>    -&gt; Additional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r_0, </a:t>
            </a:r>
            <a:r>
              <a:rPr lang="de-DE" dirty="0" err="1"/>
              <a:t>alpha</a:t>
            </a:r>
            <a:r>
              <a:rPr lang="de-DE" dirty="0"/>
              <a:t> and </a:t>
            </a:r>
            <a:r>
              <a:rPr lang="de-DE" dirty="0" err="1"/>
              <a:t>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165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</a:t>
            </a:r>
          </a:p>
          <a:p>
            <a:endParaRPr lang="de-DE" dirty="0"/>
          </a:p>
          <a:p>
            <a:r>
              <a:rPr lang="de-DE" dirty="0"/>
              <a:t>- Experiments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Vycor</a:t>
            </a:r>
            <a:r>
              <a:rPr lang="de-DE" dirty="0"/>
              <a:t> Glass</a:t>
            </a:r>
          </a:p>
          <a:p>
            <a:r>
              <a:rPr lang="de-DE" dirty="0"/>
              <a:t>    -&gt; </a:t>
            </a:r>
            <a:r>
              <a:rPr lang="de-DE" dirty="0" err="1"/>
              <a:t>Vycor</a:t>
            </a:r>
            <a:r>
              <a:rPr lang="de-DE" dirty="0"/>
              <a:t> Glass = </a:t>
            </a:r>
            <a:r>
              <a:rPr lang="de-DE" dirty="0" err="1"/>
              <a:t>silica</a:t>
            </a:r>
            <a:r>
              <a:rPr lang="de-DE" dirty="0"/>
              <a:t> </a:t>
            </a:r>
            <a:r>
              <a:rPr lang="de-DE" dirty="0" err="1"/>
              <a:t>substrate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interconnected</a:t>
            </a:r>
            <a:r>
              <a:rPr lang="de-DE" dirty="0"/>
              <a:t> network </a:t>
            </a:r>
            <a:r>
              <a:rPr lang="de-DE" dirty="0" err="1"/>
              <a:t>of</a:t>
            </a:r>
            <a:r>
              <a:rPr lang="de-DE" dirty="0"/>
              <a:t> nanometer-</a:t>
            </a:r>
            <a:r>
              <a:rPr lang="de-DE" dirty="0" err="1"/>
              <a:t>sized</a:t>
            </a:r>
            <a:r>
              <a:rPr lang="de-DE" dirty="0"/>
              <a:t>, </a:t>
            </a:r>
            <a:r>
              <a:rPr lang="de-DE" dirty="0" err="1"/>
              <a:t>elongated</a:t>
            </a:r>
            <a:r>
              <a:rPr lang="de-DE" dirty="0"/>
              <a:t> </a:t>
            </a:r>
            <a:r>
              <a:rPr lang="de-DE" dirty="0" err="1"/>
              <a:t>pores</a:t>
            </a:r>
            <a:r>
              <a:rPr lang="de-DE" dirty="0"/>
              <a:t> </a:t>
            </a:r>
          </a:p>
          <a:p>
            <a:r>
              <a:rPr lang="de-DE" dirty="0"/>
              <a:t>    -&gt; H(t)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height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w</a:t>
            </a:r>
            <a:r>
              <a:rPr lang="de-DE" dirty="0"/>
              <a:t>(t)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H(t) and maximal </a:t>
            </a:r>
            <a:r>
              <a:rPr lang="de-DE" dirty="0" err="1"/>
              <a:t>invasion</a:t>
            </a:r>
            <a:r>
              <a:rPr lang="de-DE" dirty="0"/>
              <a:t> front</a:t>
            </a:r>
          </a:p>
          <a:p>
            <a:r>
              <a:rPr lang="de-DE" dirty="0"/>
              <a:t>    -&gt; Lucas-Washburn Law still </a:t>
            </a:r>
            <a:r>
              <a:rPr lang="de-DE" dirty="0" err="1"/>
              <a:t>applies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63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-----------------------------------------------------------------------------------------------------------------</a:t>
            </a:r>
          </a:p>
          <a:p>
            <a:r>
              <a:rPr lang="de-DE" dirty="0"/>
              <a:t>APPENDIX-</a:t>
            </a:r>
          </a:p>
          <a:p>
            <a:endParaRPr lang="de-DE" dirty="0"/>
          </a:p>
          <a:p>
            <a:r>
              <a:rPr lang="de-DE" dirty="0"/>
              <a:t>- Outtakes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23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This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Lucas-Washburn Law also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BCLW Imbibition</a:t>
            </a:r>
          </a:p>
          <a:p>
            <a:r>
              <a:rPr lang="de-DE" dirty="0"/>
              <a:t>    -&gt; BC = Bell, Cameron (1906) find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time </a:t>
            </a:r>
            <a:r>
              <a:rPr lang="de-DE" dirty="0" err="1"/>
              <a:t>experimentally</a:t>
            </a:r>
            <a:endParaRPr lang="de-DE" dirty="0"/>
          </a:p>
          <a:p>
            <a:r>
              <a:rPr lang="de-DE" dirty="0"/>
              <a:t>    -&gt; L = Lucas (1918) find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</a:t>
            </a:r>
            <a:endParaRPr lang="de-DE" dirty="0"/>
          </a:p>
          <a:p>
            <a:r>
              <a:rPr lang="de-DE" dirty="0"/>
              <a:t>    -&gt; W = Washburn (1921) </a:t>
            </a:r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derivation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r>
              <a:rPr lang="de-DE" dirty="0"/>
              <a:t>    -&gt; Single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r>
              <a:rPr lang="de-DE" dirty="0"/>
              <a:t> </a:t>
            </a:r>
            <a:r>
              <a:rPr lang="de-DE" dirty="0" err="1"/>
              <a:t>r</a:t>
            </a:r>
            <a:r>
              <a:rPr lang="de-DE" dirty="0"/>
              <a:t> (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r>
              <a:rPr lang="de-DE" dirty="0"/>
              <a:t>    -&gt; Contact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liquid at </a:t>
            </a:r>
            <a:r>
              <a:rPr lang="de-DE" dirty="0" err="1"/>
              <a:t>point</a:t>
            </a:r>
            <a:r>
              <a:rPr lang="de-DE" dirty="0"/>
              <a:t> A in </a:t>
            </a:r>
            <a:r>
              <a:rPr lang="de-DE" dirty="0" err="1"/>
              <a:t>depth</a:t>
            </a:r>
            <a:endParaRPr lang="de-DE" dirty="0"/>
          </a:p>
          <a:p>
            <a:r>
              <a:rPr lang="de-DE" dirty="0"/>
              <a:t>    -&gt; End B open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and </a:t>
            </a:r>
            <a:r>
              <a:rPr lang="de-DE" dirty="0" err="1"/>
              <a:t>evacuated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- After time t_0 and </a:t>
            </a:r>
            <a:r>
              <a:rPr lang="de-DE" dirty="0" err="1"/>
              <a:t>lenght</a:t>
            </a:r>
            <a:r>
              <a:rPr lang="de-DE" dirty="0"/>
              <a:t> l_0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Law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will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on </a:t>
            </a:r>
            <a:r>
              <a:rPr lang="de-DE" dirty="0" err="1"/>
              <a:t>persist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Poiseulli's</a:t>
            </a:r>
            <a:r>
              <a:rPr lang="de-DE" dirty="0"/>
              <a:t>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concern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Poiseulli's</a:t>
            </a:r>
            <a:r>
              <a:rPr lang="de-DE" dirty="0"/>
              <a:t> Law (</a:t>
            </a:r>
            <a:r>
              <a:rPr lang="de-DE" dirty="0" err="1"/>
              <a:t>epsilon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coeffient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slip</a:t>
            </a:r>
            <a:r>
              <a:rPr lang="de-DE" dirty="0"/>
              <a:t>, l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liquid)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known</a:t>
            </a:r>
            <a:endParaRPr lang="de-DE" dirty="0"/>
          </a:p>
          <a:p>
            <a:endParaRPr lang="de-DE" dirty="0"/>
          </a:p>
          <a:p>
            <a:r>
              <a:rPr lang="de-DE" dirty="0"/>
              <a:t>- After time 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will </a:t>
            </a:r>
            <a:r>
              <a:rPr lang="de-DE" dirty="0" err="1"/>
              <a:t>arrived</a:t>
            </a:r>
            <a:r>
              <a:rPr lang="de-DE" dirty="0"/>
              <a:t> at </a:t>
            </a:r>
            <a:r>
              <a:rPr lang="de-DE" dirty="0" err="1"/>
              <a:t>point</a:t>
            </a:r>
            <a:r>
              <a:rPr lang="de-DE" dirty="0"/>
              <a:t> M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(dl/</a:t>
            </a:r>
            <a:r>
              <a:rPr lang="de-DE" dirty="0" err="1"/>
              <a:t>dt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cylindrical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-&gt; </a:t>
            </a:r>
            <a:r>
              <a:rPr lang="de-DE" dirty="0" err="1"/>
              <a:t>dV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</a:p>
          <a:p>
            <a:r>
              <a:rPr lang="de-DE" dirty="0"/>
              <a:t>    -&gt; P_A </a:t>
            </a:r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const</a:t>
            </a:r>
            <a:r>
              <a:rPr lang="de-DE" dirty="0"/>
              <a:t>), </a:t>
            </a:r>
          </a:p>
          <a:p>
            <a:r>
              <a:rPr lang="de-DE" dirty="0"/>
              <a:t>    -&gt; </a:t>
            </a:r>
            <a:r>
              <a:rPr lang="de-DE" dirty="0" err="1"/>
              <a:t>P_h</a:t>
            </a:r>
            <a:r>
              <a:rPr lang="de-DE" dirty="0"/>
              <a:t> </a:t>
            </a:r>
            <a:r>
              <a:rPr lang="de-DE" dirty="0" err="1"/>
              <a:t>hydrostatic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ls</a:t>
            </a:r>
            <a:r>
              <a:rPr lang="de-DE" dirty="0"/>
              <a:t> and </a:t>
            </a:r>
            <a:r>
              <a:rPr lang="de-DE" dirty="0" err="1"/>
              <a:t>psi</a:t>
            </a:r>
            <a:r>
              <a:rPr lang="de-DE" dirty="0"/>
              <a:t>) and </a:t>
            </a:r>
          </a:p>
          <a:p>
            <a:r>
              <a:rPr lang="de-DE" dirty="0"/>
              <a:t>    -&gt; P_s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(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r>
              <a:rPr lang="de-DE" dirty="0"/>
              <a:t> and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tension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pis</a:t>
            </a:r>
            <a:r>
              <a:rPr lang="de-DE" dirty="0"/>
              <a:t>, </a:t>
            </a:r>
            <a:r>
              <a:rPr lang="de-DE" dirty="0" err="1"/>
              <a:t>theta</a:t>
            </a:r>
            <a:r>
              <a:rPr lang="de-DE" dirty="0"/>
              <a:t>, </a:t>
            </a:r>
            <a:r>
              <a:rPr lang="de-DE" dirty="0" err="1"/>
              <a:t>eps</a:t>
            </a:r>
            <a:r>
              <a:rPr lang="de-DE" dirty="0"/>
              <a:t> </a:t>
            </a:r>
            <a:r>
              <a:rPr lang="de-DE" dirty="0" err="1"/>
              <a:t>const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0, </a:t>
            </a:r>
            <a:r>
              <a:rPr lang="de-DE" dirty="0" err="1"/>
              <a:t>pi</a:t>
            </a:r>
            <a:r>
              <a:rPr lang="de-DE" dirty="0"/>
              <a:t>/2 -&gt; </a:t>
            </a:r>
            <a:r>
              <a:rPr lang="de-DE" dirty="0" err="1"/>
              <a:t>ls</a:t>
            </a:r>
            <a:r>
              <a:rPr lang="de-DE" dirty="0"/>
              <a:t> = l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23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Simplificate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R, P_R and </a:t>
            </a:r>
            <a:r>
              <a:rPr lang="de-DE" dirty="0" err="1"/>
              <a:t>C_h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inverse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quotient</a:t>
            </a:r>
            <a:r>
              <a:rPr lang="de-DE" dirty="0"/>
              <a:t> dl/</a:t>
            </a:r>
            <a:r>
              <a:rPr lang="de-DE" dirty="0" err="1"/>
              <a:t>dt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4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Look at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 and </a:t>
            </a:r>
            <a:r>
              <a:rPr lang="de-DE" dirty="0" err="1"/>
              <a:t>assumptions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psi</a:t>
            </a:r>
            <a:r>
              <a:rPr lang="de-DE" dirty="0"/>
              <a:t> = </a:t>
            </a:r>
            <a:r>
              <a:rPr lang="de-DE" dirty="0" err="1"/>
              <a:t>pi</a:t>
            </a:r>
            <a:r>
              <a:rPr lang="de-DE" dirty="0"/>
              <a:t>/2, </a:t>
            </a:r>
            <a:r>
              <a:rPr lang="de-DE" dirty="0" err="1"/>
              <a:t>C_h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</a:t>
            </a:r>
            <a:r>
              <a:rPr lang="de-DE" dirty="0" err="1"/>
              <a:t>eps</a:t>
            </a:r>
            <a:r>
              <a:rPr lang="de-DE" dirty="0"/>
              <a:t> = 0 (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liquids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) 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r>
              <a:rPr lang="de-DE" dirty="0"/>
              <a:t>    -&gt; liquid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own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pressure</a:t>
            </a:r>
            <a:r>
              <a:rPr lang="de-DE" dirty="0"/>
              <a:t> P_R = P_s </a:t>
            </a:r>
          </a:p>
          <a:p>
            <a:endParaRPr lang="de-DE" dirty="0"/>
          </a:p>
          <a:p>
            <a:r>
              <a:rPr lang="de-DE" dirty="0"/>
              <a:t>- Expansion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(</a:t>
            </a:r>
            <a:r>
              <a:rPr lang="de-DE" dirty="0" err="1"/>
              <a:t>C_h</a:t>
            </a:r>
            <a:r>
              <a:rPr lang="de-DE" dirty="0"/>
              <a:t> l &lt;&lt; P_R)</a:t>
            </a:r>
          </a:p>
          <a:p>
            <a:r>
              <a:rPr lang="de-DE" dirty="0"/>
              <a:t>- </a:t>
            </a:r>
            <a:r>
              <a:rPr lang="de-DE" dirty="0" err="1"/>
              <a:t>Rearrangement</a:t>
            </a:r>
            <a:r>
              <a:rPr lang="de-DE" dirty="0"/>
              <a:t> -&gt; Lucas-Washburn Law </a:t>
            </a:r>
          </a:p>
          <a:p>
            <a:r>
              <a:rPr lang="de-DE" dirty="0"/>
              <a:t>- Same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psi</a:t>
            </a:r>
            <a:r>
              <a:rPr lang="de-DE" dirty="0"/>
              <a:t> = 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18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CAPILLARY FLOW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penetrativity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penetration</a:t>
            </a:r>
            <a:r>
              <a:rPr lang="de-DE" dirty="0"/>
              <a:t> (</a:t>
            </a:r>
            <a:r>
              <a:rPr lang="de-DE" dirty="0" err="1"/>
              <a:t>proportionalities</a:t>
            </a:r>
            <a:r>
              <a:rPr lang="de-DE" dirty="0"/>
              <a:t>)</a:t>
            </a:r>
          </a:p>
          <a:p>
            <a:r>
              <a:rPr lang="de-DE" dirty="0"/>
              <a:t>-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Liquid </a:t>
            </a:r>
            <a:r>
              <a:rPr lang="de-DE" dirty="0" err="1"/>
              <a:t>entered</a:t>
            </a:r>
            <a:r>
              <a:rPr lang="de-DE" dirty="0"/>
              <a:t> in </a:t>
            </a:r>
            <a:r>
              <a:rPr lang="de-DE" dirty="0" err="1"/>
              <a:t>porous</a:t>
            </a:r>
            <a:r>
              <a:rPr lang="de-DE" dirty="0"/>
              <a:t> </a:t>
            </a:r>
            <a:r>
              <a:rPr lang="de-DE" dirty="0" err="1"/>
              <a:t>media</a:t>
            </a:r>
            <a:endParaRPr lang="de-DE" dirty="0"/>
          </a:p>
          <a:p>
            <a:r>
              <a:rPr lang="de-DE" dirty="0"/>
              <a:t>    -&gt; Small </a:t>
            </a:r>
            <a:r>
              <a:rPr lang="de-DE" dirty="0" err="1"/>
              <a:t>capillaries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radius</a:t>
            </a:r>
            <a:r>
              <a:rPr lang="de-DE" dirty="0"/>
              <a:t> but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enough</a:t>
            </a:r>
            <a:endParaRPr lang="de-DE" dirty="0"/>
          </a:p>
          <a:p>
            <a:r>
              <a:rPr lang="de-DE" dirty="0"/>
              <a:t>    -&gt; Volume </a:t>
            </a:r>
            <a:r>
              <a:rPr lang="de-DE" dirty="0" err="1"/>
              <a:t>equation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39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Reyssat</a:t>
            </a:r>
            <a:r>
              <a:rPr lang="de-DE" dirty="0"/>
              <a:t> and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concentrate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3D </a:t>
            </a:r>
            <a:r>
              <a:rPr lang="de-DE" dirty="0" err="1"/>
              <a:t>case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-Dimensional </a:t>
            </a:r>
            <a:r>
              <a:rPr lang="de-DE" dirty="0" err="1"/>
              <a:t>flow</a:t>
            </a:r>
            <a:r>
              <a:rPr lang="de-DE" dirty="0"/>
              <a:t> in </a:t>
            </a:r>
            <a:r>
              <a:rPr lang="de-DE" dirty="0" err="1"/>
              <a:t>z-Direction</a:t>
            </a:r>
            <a:r>
              <a:rPr lang="de-DE" dirty="0"/>
              <a:t> </a:t>
            </a:r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Darcy </a:t>
            </a:r>
            <a:r>
              <a:rPr lang="de-DE" dirty="0" err="1"/>
              <a:t>description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Darcy Law (Experimental Law </a:t>
            </a:r>
            <a:r>
              <a:rPr lang="de-DE" dirty="0" err="1"/>
              <a:t>from</a:t>
            </a:r>
            <a:r>
              <a:rPr lang="de-DE" dirty="0"/>
              <a:t> Henry Darcy)</a:t>
            </a:r>
          </a:p>
          <a:p>
            <a:r>
              <a:rPr lang="de-DE" dirty="0"/>
              <a:t>    -&gt;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/>
              <a:t> </a:t>
            </a:r>
          </a:p>
          <a:p>
            <a:r>
              <a:rPr lang="de-DE" dirty="0"/>
              <a:t>    -&gt; </a:t>
            </a:r>
            <a:r>
              <a:rPr lang="de-DE" dirty="0" err="1"/>
              <a:t>permeability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(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material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transmit</a:t>
            </a:r>
            <a:r>
              <a:rPr lang="de-DE" dirty="0"/>
              <a:t> fluid)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cross-section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Volumetric</a:t>
            </a:r>
            <a:r>
              <a:rPr lang="de-DE" dirty="0"/>
              <a:t> Flow Q </a:t>
            </a:r>
          </a:p>
          <a:p>
            <a:r>
              <a:rPr lang="de-DE" dirty="0"/>
              <a:t>- </a:t>
            </a:r>
            <a:r>
              <a:rPr lang="de-DE" dirty="0" err="1"/>
              <a:t>Pressure</a:t>
            </a:r>
            <a:r>
              <a:rPr lang="de-DE" dirty="0"/>
              <a:t> P_0 </a:t>
            </a:r>
            <a:r>
              <a:rPr lang="de-DE" dirty="0" err="1"/>
              <a:t>with</a:t>
            </a:r>
            <a:r>
              <a:rPr lang="de-DE" dirty="0"/>
              <a:t> (P_A and </a:t>
            </a:r>
            <a:r>
              <a:rPr lang="de-DE" dirty="0" err="1"/>
              <a:t>P_h</a:t>
            </a:r>
            <a:r>
              <a:rPr lang="de-DE" dirty="0"/>
              <a:t>) and P_s </a:t>
            </a:r>
            <a:r>
              <a:rPr lang="de-DE" dirty="0" err="1"/>
              <a:t>with</a:t>
            </a:r>
            <a:r>
              <a:rPr lang="de-DE" dirty="0"/>
              <a:t> c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contact</a:t>
            </a:r>
            <a:r>
              <a:rPr lang="de-DE" dirty="0"/>
              <a:t> angle </a:t>
            </a:r>
            <a:r>
              <a:rPr lang="de-DE" dirty="0" err="1"/>
              <a:t>theta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0 (P = P_0)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 = l (P = P_0 - P_s) and </a:t>
            </a:r>
            <a:r>
              <a:rPr lang="de-DE" dirty="0" err="1"/>
              <a:t>Rearrangements</a:t>
            </a:r>
            <a:endParaRPr lang="de-DE" dirty="0"/>
          </a:p>
          <a:p>
            <a:r>
              <a:rPr lang="de-DE" dirty="0"/>
              <a:t>- Substitute Q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meniscus</a:t>
            </a:r>
            <a:r>
              <a:rPr lang="de-DE" dirty="0"/>
              <a:t> at </a:t>
            </a:r>
            <a:r>
              <a:rPr lang="de-DE" dirty="0" err="1"/>
              <a:t>position</a:t>
            </a:r>
            <a:r>
              <a:rPr lang="de-DE" dirty="0"/>
              <a:t> 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but on </a:t>
            </a:r>
            <a:r>
              <a:rPr lang="de-DE" dirty="0" err="1"/>
              <a:t>position</a:t>
            </a:r>
            <a:r>
              <a:rPr lang="de-DE" dirty="0"/>
              <a:t> l (</a:t>
            </a:r>
            <a:r>
              <a:rPr lang="de-DE" dirty="0" err="1"/>
              <a:t>r</a:t>
            </a:r>
            <a:r>
              <a:rPr lang="de-DE" dirty="0"/>
              <a:t>(l))</a:t>
            </a:r>
          </a:p>
          <a:p>
            <a:r>
              <a:rPr lang="de-DE" dirty="0"/>
              <a:t>- General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67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Use Power-Law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Assume</a:t>
            </a:r>
            <a:r>
              <a:rPr lang="de-DE" dirty="0"/>
              <a:t> c(l)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approximately</a:t>
            </a:r>
            <a:r>
              <a:rPr lang="de-DE" dirty="0"/>
              <a:t>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bounded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Parameter</a:t>
            </a:r>
          </a:p>
          <a:p>
            <a:r>
              <a:rPr lang="de-DE" dirty="0"/>
              <a:t>- </a:t>
            </a:r>
            <a:r>
              <a:rPr lang="de-DE" dirty="0" err="1"/>
              <a:t>Dimensionaless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08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------------------------------------------------------------------------------------------------------------------</a:t>
            </a:r>
          </a:p>
          <a:p>
            <a:r>
              <a:rPr lang="de-DE" dirty="0"/>
              <a:t>THEORY - GEOMETRY </a:t>
            </a:r>
          </a:p>
          <a:p>
            <a:endParaRPr lang="de-DE" dirty="0"/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= 0 -&gt; Lucas Washburn Law</a:t>
            </a:r>
          </a:p>
          <a:p>
            <a:r>
              <a:rPr lang="de-DE" dirty="0"/>
              <a:t>- Case </a:t>
            </a:r>
            <a:r>
              <a:rPr lang="de-DE" dirty="0" err="1"/>
              <a:t>n</a:t>
            </a:r>
            <a:r>
              <a:rPr lang="de-DE" dirty="0"/>
              <a:t> &gt;= 1 </a:t>
            </a:r>
          </a:p>
          <a:p>
            <a:r>
              <a:rPr lang="de-DE" dirty="0"/>
              <a:t>    -&gt; Short </a:t>
            </a:r>
            <a:r>
              <a:rPr lang="de-DE" dirty="0" err="1"/>
              <a:t>times</a:t>
            </a:r>
            <a:r>
              <a:rPr lang="de-DE" dirty="0"/>
              <a:t> L &lt;&lt; 1 -&gt; Bracket = 1, Integral = L </a:t>
            </a:r>
          </a:p>
          <a:p>
            <a:r>
              <a:rPr lang="de-DE" dirty="0"/>
              <a:t>        -&gt; L ~T^1/2</a:t>
            </a:r>
          </a:p>
          <a:p>
            <a:r>
              <a:rPr lang="de-DE" dirty="0"/>
              <a:t>    -&gt; Long </a:t>
            </a:r>
            <a:r>
              <a:rPr lang="de-DE" dirty="0" err="1"/>
              <a:t>times</a:t>
            </a:r>
            <a:r>
              <a:rPr lang="de-DE" dirty="0"/>
              <a:t>  L &gt;&gt; 1 -&gt; Bracket = </a:t>
            </a:r>
            <a:r>
              <a:rPr lang="de-DE" dirty="0" err="1"/>
              <a:t>L^n</a:t>
            </a:r>
            <a:r>
              <a:rPr lang="de-DE" dirty="0"/>
              <a:t>, Integral = Integral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infinity</a:t>
            </a:r>
            <a:r>
              <a:rPr lang="de-DE" dirty="0"/>
              <a:t> = </a:t>
            </a:r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&gt; 1/4 </a:t>
            </a:r>
          </a:p>
          <a:p>
            <a:r>
              <a:rPr lang="de-DE" dirty="0"/>
              <a:t>        -&gt; L ~T^1/(3n+1)</a:t>
            </a:r>
          </a:p>
          <a:p>
            <a:r>
              <a:rPr lang="de-DE" dirty="0"/>
              <a:t>- Show </a:t>
            </a:r>
            <a:r>
              <a:rPr lang="de-DE" dirty="0" err="1"/>
              <a:t>Graphic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Solution</a:t>
            </a:r>
          </a:p>
          <a:p>
            <a:r>
              <a:rPr lang="de-DE" dirty="0"/>
              <a:t>- Cross-Over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at L = 1</a:t>
            </a:r>
          </a:p>
          <a:p>
            <a:r>
              <a:rPr lang="de-DE" dirty="0"/>
              <a:t>- Second </a:t>
            </a:r>
            <a:r>
              <a:rPr lang="de-DE" dirty="0" err="1"/>
              <a:t>regime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</a:p>
          <a:p>
            <a:r>
              <a:rPr lang="de-DE" dirty="0"/>
              <a:t>    -&gt; 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78320-6728-5D4D-B730-36DB3707A5D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3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7D51B-1B35-17F4-A58F-A7925858F2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42" y="1692275"/>
            <a:ext cx="10586545" cy="1287450"/>
          </a:xfrm>
        </p:spPr>
        <p:txBody>
          <a:bodyPr anchor="ctr"/>
          <a:lstStyle>
            <a:lvl1pPr algn="l">
              <a:defRPr sz="6000" b="1" u="none" baseline="0">
                <a:uFill>
                  <a:solidFill>
                    <a:schemeClr val="tx1"/>
                  </a:solidFill>
                </a:uFill>
                <a:latin typeface="+mn-lt"/>
              </a:defRPr>
            </a:lvl1pPr>
          </a:lstStyle>
          <a:p>
            <a:r>
              <a:rPr lang="de-DE" dirty="0"/>
              <a:t>Titel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D018F7-94C4-B8FB-B93E-A33BCC8CD7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4042" y="3660533"/>
            <a:ext cx="3600000" cy="25200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Informationen</a:t>
            </a:r>
          </a:p>
        </p:txBody>
      </p:sp>
      <p:pic>
        <p:nvPicPr>
          <p:cNvPr id="5" name="Grafik 4" descr="Ein Bild, das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75FFC36F-EADD-85FB-0A14-01BD3C30D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416" y="636360"/>
            <a:ext cx="3417374" cy="105591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19C8C9D-0130-7B9C-2E76-894E7F119201}"/>
              </a:ext>
            </a:extLst>
          </p:cNvPr>
          <p:cNvSpPr txBox="1">
            <a:spLocks/>
          </p:cNvSpPr>
          <p:nvPr userDrawn="1"/>
        </p:nvSpPr>
        <p:spPr>
          <a:xfrm>
            <a:off x="801413" y="2748190"/>
            <a:ext cx="10586545" cy="75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u="none" kern="1200" baseline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endParaRPr lang="de-DE" sz="40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0575C3-0DB6-1FA3-44CA-2B355FCED4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413" y="2979725"/>
            <a:ext cx="10594800" cy="68081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de-DE" dirty="0" err="1"/>
              <a:t>Subtitel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30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8EBE61-E118-2235-2CB1-C0843BCD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1112387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AF5CD318-7608-A420-EA72-4EBBBAF0B3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BA2ABD89-852F-DBF2-3B93-B4CEA0E2AB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C1D7113-E4E2-C446-134F-45B4088197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D7CF8D-45FD-0560-4CFA-69C9A80F7B1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0623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2CA00-B759-6B9B-268B-BF797890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408873"/>
            <a:ext cx="5563265" cy="503963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21153D5C-16FE-F137-F223-232942DB3F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1AFB9EC2-CB39-A05A-B1A4-053AD2E25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2BF90FB-2FA5-CE61-9D6A-3753707EB4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3346" y="1408113"/>
            <a:ext cx="5563265" cy="50396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02C0E561-EF2F-706F-1E70-B89277A5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A770DA-1C39-9058-9045-F4BC98C2E46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ACB5925-C3CB-3B40-858F-EF1AD78A21F2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FFB8FA75-5921-66BA-98F3-C19900F02F1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F0F9C7D4-9E2C-A66E-E6B9-61209367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ECF95AB0-FC86-E468-6B73-173E9E5BBC3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8209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A16CA-B97A-7E6B-E660-5020E0C0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034F47-C864-AE70-C94A-664592081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736" y="1413648"/>
            <a:ext cx="5563264" cy="50348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D60141-C239-5516-3ED2-B7B9A11C0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3883" y="1408873"/>
            <a:ext cx="5552728" cy="50396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49955C-39FB-8EAD-50C2-626AC13C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B644-F289-944A-BAEA-AB37E90D86D3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259BA-5992-938C-67E6-992B9D68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1B3D70-42B6-64B9-FE4B-598D28DA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26547FB8-8B99-B3D5-0EEF-E3D4E78562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265" y="224026"/>
            <a:ext cx="540000" cy="360000"/>
          </a:xfrm>
          <a:solidFill>
            <a:srgbClr val="00A17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9" name="Textplatzhalter 18">
            <a:extLst>
              <a:ext uri="{FF2B5EF4-FFF2-40B4-BE49-F238E27FC236}">
                <a16:creationId xmlns:a16="http://schemas.microsoft.com/office/drawing/2014/main" id="{BF83C9AD-6ADA-4180-C07D-C0DF25557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" y="225425"/>
            <a:ext cx="9000000" cy="360000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 sz="1600" dirty="0"/>
              <a:t>Kapiteltitel bearbeiten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808A9613-B9BE-C7F0-17AF-AE7111C2A6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33400" y="224026"/>
            <a:ext cx="2658600" cy="360000"/>
          </a:xfrm>
        </p:spPr>
        <p:txBody>
          <a:bodyPr anchor="ctr"/>
          <a:lstStyle>
            <a:lvl2pPr marL="457200" indent="0" algn="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1"/>
            <a:r>
              <a:rPr lang="de-DE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5732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7BB33E-0B9F-68C2-6A77-E3EC9BD7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6" y="688873"/>
            <a:ext cx="1112387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638AB2-0F3A-4633-32BE-8B9204AC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737" y="1408873"/>
            <a:ext cx="11123875" cy="503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2D137E-D0D3-ED7E-FD0D-4A11C12CE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5752" y="6653842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ACB473-2CDB-3C4B-A1D6-AAADBBC24582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53596-B644-2E30-B459-AE8B03C0F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4247" y="6653842"/>
            <a:ext cx="10045704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951636-BCD0-AEDA-CFAC-6A4220D2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951" y="6654575"/>
            <a:ext cx="1080000" cy="216000"/>
          </a:xfrm>
          <a:prstGeom prst="rect">
            <a:avLst/>
          </a:prstGeom>
          <a:solidFill>
            <a:srgbClr val="00A173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F7F7F42-9263-714B-B1FB-AA583F392A6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4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sng" kern="1200" baseline="0">
          <a:solidFill>
            <a:schemeClr val="tx1"/>
          </a:solidFill>
          <a:uFill>
            <a:solidFill>
              <a:srgbClr val="00A173"/>
            </a:solidFill>
          </a:u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40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microsoft.com/office/2007/relationships/media" Target="../media/media3.mp4"/><Relationship Id="rId16" Type="http://schemas.openxmlformats.org/officeDocument/2006/relationships/image" Target="../media/image73.png"/><Relationship Id="rId1" Type="http://schemas.openxmlformats.org/officeDocument/2006/relationships/video" Target="NULL" TargetMode="Externa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8.png"/><Relationship Id="rId15" Type="http://schemas.openxmlformats.org/officeDocument/2006/relationships/image" Target="../media/image72.pn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media" Target="../media/media5.mp4"/><Relationship Id="rId7" Type="http://schemas.openxmlformats.org/officeDocument/2006/relationships/image" Target="../media/image8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emf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B5EC8-F55D-9BA1-C408-663D3A6E8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Feuerzangenbowle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F43034-2DA7-B3CB-E4C2-527CE9770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de-DE" dirty="0"/>
              <a:t>Manuel Lippert</a:t>
            </a:r>
          </a:p>
          <a:p>
            <a:r>
              <a:rPr lang="de-DE" dirty="0"/>
              <a:t>Physik (Master </a:t>
            </a:r>
            <a:r>
              <a:rPr lang="de-DE" dirty="0" err="1"/>
              <a:t>of</a:t>
            </a:r>
            <a:r>
              <a:rPr lang="de-DE" dirty="0"/>
              <a:t> Science)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7C54D8-90F6-A64C-71C8-66CBED1B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Physics </a:t>
            </a:r>
            <a:r>
              <a:rPr lang="en-US" dirty="0"/>
              <a:t>of</a:t>
            </a:r>
            <a:r>
              <a:rPr lang="de-DE" dirty="0"/>
              <a:t> </a:t>
            </a:r>
            <a:r>
              <a:rPr lang="en-US" dirty="0"/>
              <a:t>Imbibition</a:t>
            </a:r>
            <a:r>
              <a:rPr lang="de-DE" dirty="0"/>
              <a:t> and </a:t>
            </a:r>
            <a:r>
              <a:rPr lang="en-US" dirty="0"/>
              <a:t>Porous</a:t>
            </a:r>
            <a:r>
              <a:rPr lang="de-DE" dirty="0"/>
              <a:t> Media Flow</a:t>
            </a:r>
          </a:p>
        </p:txBody>
      </p:sp>
      <p:pic>
        <p:nvPicPr>
          <p:cNvPr id="15" name="Grafik 14" descr="Ein Bild, das Zeichnung, Entwurf, Menschliches Gesicht, Hut enthält.&#10;&#10;Automatisch generierte Beschreibung">
            <a:extLst>
              <a:ext uri="{FF2B5EF4-FFF2-40B4-BE49-F238E27FC236}">
                <a16:creationId xmlns:a16="http://schemas.microsoft.com/office/drawing/2014/main" id="{4B718CD7-2890-900E-7955-A676DA58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0" y="2868497"/>
            <a:ext cx="1866900" cy="3987800"/>
          </a:xfrm>
          <a:prstGeom prst="rect">
            <a:avLst/>
          </a:prstGeom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26823-5CA8-2A54-F3E7-63C5DCC8F7A6}"/>
              </a:ext>
            </a:extLst>
          </p:cNvPr>
          <p:cNvSpPr/>
          <p:nvPr/>
        </p:nvSpPr>
        <p:spPr>
          <a:xfrm rot="19792935">
            <a:off x="10122766" y="4867468"/>
            <a:ext cx="874342" cy="620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40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1470101"/>
                <a:ext cx="4256914" cy="856972"/>
              </a:xfrm>
              <a:prstGeom prst="roundRect">
                <a:avLst/>
              </a:prstGeom>
              <a:blipFill>
                <a:blip r:embed="rId3"/>
                <a:stretch>
                  <a:fillRect t="-113043" b="-1855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8ED7321-74EA-57CF-2888-EC44EE96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72" y="1523538"/>
            <a:ext cx="3752509" cy="3636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/>
              <p:nvPr/>
            </p:nvSpPr>
            <p:spPr>
              <a:xfrm>
                <a:off x="619885" y="2432741"/>
                <a:ext cx="6026448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(I)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:   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„Lucas-Washburn Law“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A88E0B0-E3A2-D451-9C01-A9CA1ABB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85" y="2432741"/>
                <a:ext cx="6026448" cy="379656"/>
              </a:xfrm>
              <a:prstGeom prst="rect">
                <a:avLst/>
              </a:prstGeom>
              <a:blipFill>
                <a:blip r:embed="rId5"/>
                <a:stretch>
                  <a:fillRect l="-840" t="-3226" b="-258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/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35A7C2-7549-CA62-3136-FCB1EAA4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5" y="2870845"/>
                <a:ext cx="6108700" cy="369332"/>
              </a:xfrm>
              <a:prstGeom prst="rect">
                <a:avLst/>
              </a:prstGeom>
              <a:blipFill>
                <a:blip r:embed="rId6"/>
                <a:stretch>
                  <a:fillRect l="-830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/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(i) Short Times:  </a:t>
                </a:r>
                <a:endParaRPr lang="de-DE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≪1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DF41AA5-FB98-8A47-6C92-8FC159F6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12" y="3252443"/>
                <a:ext cx="3752509" cy="992259"/>
              </a:xfrm>
              <a:prstGeom prst="rect">
                <a:avLst/>
              </a:prstGeom>
              <a:blipFill>
                <a:blip r:embed="rId7"/>
                <a:stretch>
                  <a:fillRect l="-1351" t="-82278" b="-1658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/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(ii) Long Times: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≫1,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de-DE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nary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&gt;1/4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ABDD311-2F1A-C83B-48EA-AB8357C9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2" y="4489400"/>
                <a:ext cx="6548155" cy="1269258"/>
              </a:xfrm>
              <a:prstGeom prst="rect">
                <a:avLst/>
              </a:prstGeom>
              <a:blipFill>
                <a:blip r:embed="rId8"/>
                <a:stretch>
                  <a:fillRect l="-9109" t="-41584" b="-129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/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8E5043A-82BD-71D0-3B89-FACBA91E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3664166"/>
                <a:ext cx="1376472" cy="4200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/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76535AD-F70A-637B-9D46-1DE6CA6CA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795" y="5783144"/>
                <a:ext cx="1884472" cy="42132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/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04350F0-18F3-B90E-ACC8-DC5DDD92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939" y="3555601"/>
                <a:ext cx="2117439" cy="618374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/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A37F4C8-E246-D300-E63F-CF7AFF985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67" y="5658672"/>
                <a:ext cx="2317043" cy="618374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1184C2-EA5A-10F6-CE2D-906C0EA7F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3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C9134D9E-6ECF-7710-5F10-EA7EBBD6B0D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07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3" grpId="0"/>
      <p:bldP spid="24" grpId="0"/>
      <p:bldP spid="27" grpId="0" animBg="1"/>
      <p:bldP spid="28" grpId="0" animBg="1"/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SUGAR IN WATER AND GLYCERIN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" name="sugar_glycerin_30.mp4">
            <a:hlinkClick r:id="" action="ppaction://media"/>
            <a:extLst>
              <a:ext uri="{FF2B5EF4-FFF2-40B4-BE49-F238E27FC236}">
                <a16:creationId xmlns:a16="http://schemas.microsoft.com/office/drawing/2014/main" id="{ED47A703-F68E-EBCF-1643-9148C5690B1F}"/>
              </a:ext>
            </a:extLst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7725" t="17466" r="15525" b="4617"/>
          <a:stretch>
            <a:fillRect/>
          </a:stretch>
        </p:blipFill>
        <p:spPr>
          <a:xfrm>
            <a:off x="6096000" y="2262157"/>
            <a:ext cx="4704522" cy="2683565"/>
          </a:xfrm>
        </p:spPr>
      </p:pic>
      <p:pic>
        <p:nvPicPr>
          <p:cNvPr id="12" name="sugar_water_0.125_03.mp4">
            <a:hlinkClick r:id="" action="ppaction://media"/>
            <a:extLst>
              <a:ext uri="{FF2B5EF4-FFF2-40B4-BE49-F238E27FC236}">
                <a16:creationId xmlns:a16="http://schemas.microsoft.com/office/drawing/2014/main" id="{0701EB2D-23DD-9B1F-D7B5-58AA6739DF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4965" t="18323" r="18843" b="9038"/>
          <a:stretch>
            <a:fillRect/>
          </a:stretch>
        </p:blipFill>
        <p:spPr>
          <a:xfrm>
            <a:off x="1391478" y="2261425"/>
            <a:ext cx="4348561" cy="268429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4B54C8-38B0-FD33-B1A2-354B3E44888D}"/>
              </a:ext>
            </a:extLst>
          </p:cNvPr>
          <p:cNvSpPr txBox="1"/>
          <p:nvPr/>
        </p:nvSpPr>
        <p:spPr>
          <a:xfrm>
            <a:off x="1391475" y="4985632"/>
            <a:ext cx="434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Slowed</a:t>
            </a:r>
            <a:r>
              <a:rPr lang="de-DE" dirty="0"/>
              <a:t> down </a:t>
            </a:r>
            <a:r>
              <a:rPr lang="de-DE" dirty="0" err="1"/>
              <a:t>with</a:t>
            </a:r>
            <a:r>
              <a:rPr lang="de-DE" dirty="0"/>
              <a:t> 1s = 0.125s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235CA2-B879-CC6C-A484-B6246A0752F8}"/>
              </a:ext>
            </a:extLst>
          </p:cNvPr>
          <p:cNvSpPr txBox="1"/>
          <p:nvPr/>
        </p:nvSpPr>
        <p:spPr>
          <a:xfrm>
            <a:off x="6094673" y="4945722"/>
            <a:ext cx="470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30s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5CB01D2-2D44-9BEB-3CA8-E173B80CA722}"/>
              </a:ext>
            </a:extLst>
          </p:cNvPr>
          <p:cNvSpPr txBox="1"/>
          <p:nvPr/>
        </p:nvSpPr>
        <p:spPr>
          <a:xfrm>
            <a:off x="1391476" y="1791970"/>
            <a:ext cx="434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accent5"/>
                </a:solidFill>
              </a:rPr>
              <a:t>Water</a:t>
            </a:r>
            <a:endParaRPr lang="de-DE" sz="2400" dirty="0">
              <a:solidFill>
                <a:schemeClr val="accent5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554A9C3-9BF8-DC6B-0B43-ABCE72EF76EA}"/>
              </a:ext>
            </a:extLst>
          </p:cNvPr>
          <p:cNvSpPr txBox="1"/>
          <p:nvPr/>
        </p:nvSpPr>
        <p:spPr>
          <a:xfrm>
            <a:off x="6094673" y="1791969"/>
            <a:ext cx="470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accent6"/>
                </a:solidFill>
              </a:rPr>
              <a:t>Glycerin</a:t>
            </a:r>
          </a:p>
        </p:txBody>
      </p:sp>
    </p:spTree>
    <p:extLst>
      <p:ext uri="{BB962C8B-B14F-4D97-AF65-F5344CB8AC3E}">
        <p14:creationId xmlns:p14="http://schemas.microsoft.com/office/powerpoint/2010/main" val="7962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1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1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A89458BF-EC42-0AD0-5B83-6162E9F5668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96.4348"/>
                </p14:media>
              </p:ext>
            </p:extLst>
          </p:nvPr>
        </p:nvPicPr>
        <p:blipFill rotWithShape="1">
          <a:blip r:embed="rId5">
            <a:lum bright="20000" contrast="40000"/>
          </a:blip>
          <a:srcRect l="28757" t="13966" r="26486" b="2116"/>
          <a:stretch>
            <a:fillRect/>
          </a:stretch>
        </p:blipFill>
        <p:spPr>
          <a:xfrm>
            <a:off x="731256" y="1835244"/>
            <a:ext cx="1080001" cy="3599645"/>
          </a:xfrm>
          <a:prstGeom prst="rect">
            <a:avLst/>
          </a:prstGeom>
        </p:spPr>
      </p:pic>
      <p:pic>
        <p:nvPicPr>
          <p:cNvPr id="15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01395AE-0743-7F1D-3CB1-F4960E52CE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00.7521"/>
                </p14:media>
              </p:ext>
            </p:extLst>
          </p:nvPr>
        </p:nvPicPr>
        <p:blipFill rotWithShape="1">
          <a:blip r:embed="rId6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1811257" y="1835244"/>
            <a:ext cx="1080001" cy="3599646"/>
          </a:xfrm>
          <a:prstGeom prst="rect">
            <a:avLst/>
          </a:prstGeom>
        </p:spPr>
      </p:pic>
      <p:pic>
        <p:nvPicPr>
          <p:cNvPr id="16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0A6EB1F-022E-C745-21A7-2B91582EFE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04.0765"/>
                </p14:media>
              </p:ext>
            </p:extLst>
          </p:nvPr>
        </p:nvPicPr>
        <p:blipFill rotWithShape="1">
          <a:blip r:embed="rId7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2891258" y="1835244"/>
            <a:ext cx="1080001" cy="3599645"/>
          </a:xfrm>
          <a:prstGeom prst="rect">
            <a:avLst/>
          </a:prstGeom>
        </p:spPr>
      </p:pic>
      <p:pic>
        <p:nvPicPr>
          <p:cNvPr id="17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813BAAA1-032E-5013-4461-3FA65218CA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397.8032"/>
                </p14:media>
              </p:ext>
            </p:extLst>
          </p:nvPr>
        </p:nvPicPr>
        <p:blipFill rotWithShape="1">
          <a:blip r:embed="rId8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3971259" y="1835244"/>
            <a:ext cx="1080001" cy="3599645"/>
          </a:xfrm>
          <a:prstGeom prst="rect">
            <a:avLst/>
          </a:prstGeom>
        </p:spPr>
      </p:pic>
      <p:pic>
        <p:nvPicPr>
          <p:cNvPr id="18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FF2DF02-5B9A-3DE2-F2AA-CF2F019C68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96.9907"/>
                </p14:media>
              </p:ext>
            </p:extLst>
          </p:nvPr>
        </p:nvPicPr>
        <p:blipFill rotWithShape="1">
          <a:blip r:embed="rId9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5051260" y="1835244"/>
            <a:ext cx="1080001" cy="3599645"/>
          </a:xfrm>
          <a:prstGeom prst="rect">
            <a:avLst/>
          </a:prstGeom>
        </p:spPr>
      </p:pic>
      <p:pic>
        <p:nvPicPr>
          <p:cNvPr id="19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552C7519-EBDC-98B6-B17E-7743F5710F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71.4392"/>
                </p14:media>
              </p:ext>
            </p:extLst>
          </p:nvPr>
        </p:nvPicPr>
        <p:blipFill rotWithShape="1">
          <a:blip r:embed="rId10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6131261" y="1835244"/>
            <a:ext cx="1080001" cy="3599645"/>
          </a:xfrm>
          <a:prstGeom prst="rect">
            <a:avLst/>
          </a:prstGeom>
        </p:spPr>
      </p:pic>
      <p:pic>
        <p:nvPicPr>
          <p:cNvPr id="20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4BAEBE43-ED83-FBC2-C891-B47DA64BAE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6.7722"/>
                </p14:media>
              </p:ext>
            </p:extLst>
          </p:nvPr>
        </p:nvPicPr>
        <p:blipFill rotWithShape="1">
          <a:blip r:embed="rId11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7211262" y="1835244"/>
            <a:ext cx="1080001" cy="3599645"/>
          </a:xfrm>
          <a:prstGeom prst="rect">
            <a:avLst/>
          </a:prstGeom>
        </p:spPr>
      </p:pic>
      <p:pic>
        <p:nvPicPr>
          <p:cNvPr id="21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92A78803-4415-EBF1-DD2B-7A33D53CA2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06.7986"/>
                </p14:media>
              </p:ext>
            </p:extLst>
          </p:nvPr>
        </p:nvPicPr>
        <p:blipFill rotWithShape="1">
          <a:blip r:embed="rId12">
            <a:lum bright="20000" contrast="40000"/>
          </a:blip>
          <a:srcRect l="28757" t="13983" r="26486" b="2098"/>
          <a:stretch>
            <a:fillRect/>
          </a:stretch>
        </p:blipFill>
        <p:spPr>
          <a:xfrm>
            <a:off x="8291263" y="1835244"/>
            <a:ext cx="1080001" cy="3599645"/>
          </a:xfrm>
          <a:prstGeom prst="rect">
            <a:avLst/>
          </a:prstGeom>
        </p:spPr>
      </p:pic>
      <p:pic>
        <p:nvPicPr>
          <p:cNvPr id="22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F47FC108-F10C-0DD4-591B-66547FEA1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1.424"/>
                </p14:media>
              </p:ext>
            </p:extLst>
          </p:nvPr>
        </p:nvPicPr>
        <p:blipFill rotWithShape="1">
          <a:blip r:embed="rId13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9371264" y="1835244"/>
            <a:ext cx="1080001" cy="3599645"/>
          </a:xfrm>
          <a:prstGeom prst="rect">
            <a:avLst/>
          </a:prstGeom>
        </p:spPr>
      </p:pic>
      <p:pic>
        <p:nvPicPr>
          <p:cNvPr id="23" name="filter-paper_water_30.mp4">
            <a:hlinkClick r:id="" action="ppaction://media"/>
            <a:extLst>
              <a:ext uri="{FF2B5EF4-FFF2-40B4-BE49-F238E27FC236}">
                <a16:creationId xmlns:a16="http://schemas.microsoft.com/office/drawing/2014/main" id="{C36183B8-C051-8AA4-7A14-43E81D88F2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6.7684"/>
                </p14:media>
              </p:ext>
            </p:extLst>
          </p:nvPr>
        </p:nvPicPr>
        <p:blipFill rotWithShape="1">
          <a:blip r:embed="rId14">
            <a:lum bright="20000" contrast="40000"/>
          </a:blip>
          <a:srcRect l="28757" t="14000" r="26486" b="2082"/>
          <a:stretch>
            <a:fillRect/>
          </a:stretch>
        </p:blipFill>
        <p:spPr>
          <a:xfrm>
            <a:off x="10429699" y="1835244"/>
            <a:ext cx="1080001" cy="3599645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66E8246-9BAF-5059-9437-76A976439975}"/>
              </a:ext>
            </a:extLst>
          </p:cNvPr>
          <p:cNvCxnSpPr/>
          <p:nvPr/>
        </p:nvCxnSpPr>
        <p:spPr>
          <a:xfrm flipV="1">
            <a:off x="532735" y="2524259"/>
            <a:ext cx="0" cy="2086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85F981B-DC60-9C0E-C113-BE064ED5DF54}"/>
              </a:ext>
            </a:extLst>
          </p:cNvPr>
          <p:cNvCxnSpPr>
            <a:cxnSpLocks/>
          </p:cNvCxnSpPr>
          <p:nvPr/>
        </p:nvCxnSpPr>
        <p:spPr>
          <a:xfrm>
            <a:off x="731256" y="5690321"/>
            <a:ext cx="10778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/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06467C2-580B-E643-C616-9F8BED806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3" y="2233893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33333" r="-33333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/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642D378-1E78-A19F-7323-3D0DAAB4D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439" y="5552367"/>
                <a:ext cx="149913" cy="276999"/>
              </a:xfrm>
              <a:prstGeom prst="rect">
                <a:avLst/>
              </a:prstGeom>
              <a:blipFill>
                <a:blip r:embed="rId16"/>
                <a:stretch>
                  <a:fillRect l="-23077" r="-23077"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ihandform 33">
            <a:extLst>
              <a:ext uri="{FF2B5EF4-FFF2-40B4-BE49-F238E27FC236}">
                <a16:creationId xmlns:a16="http://schemas.microsoft.com/office/drawing/2014/main" id="{49853FFF-719C-A2AD-D4D4-C74460C34F4D}"/>
              </a:ext>
            </a:extLst>
          </p:cNvPr>
          <p:cNvSpPr/>
          <p:nvPr/>
        </p:nvSpPr>
        <p:spPr>
          <a:xfrm>
            <a:off x="1204174" y="3606085"/>
            <a:ext cx="9787946" cy="734096"/>
          </a:xfrm>
          <a:custGeom>
            <a:avLst/>
            <a:gdLst>
              <a:gd name="connsiteX0" fmla="*/ 0 w 2627290"/>
              <a:gd name="connsiteY0" fmla="*/ 482958 h 482958"/>
              <a:gd name="connsiteX1" fmla="*/ 978794 w 2627290"/>
              <a:gd name="connsiteY1" fmla="*/ 128789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7728 w 2627290"/>
              <a:gd name="connsiteY1" fmla="*/ 137788 h 482958"/>
              <a:gd name="connsiteX2" fmla="*/ 2627290 w 2627290"/>
              <a:gd name="connsiteY2" fmla="*/ 0 h 482958"/>
              <a:gd name="connsiteX0" fmla="*/ 0 w 2627290"/>
              <a:gd name="connsiteY0" fmla="*/ 482958 h 482958"/>
              <a:gd name="connsiteX1" fmla="*/ 712739 w 2627290"/>
              <a:gd name="connsiteY1" fmla="*/ 206782 h 482958"/>
              <a:gd name="connsiteX2" fmla="*/ 2627290 w 2627290"/>
              <a:gd name="connsiteY2" fmla="*/ 0 h 482958"/>
              <a:gd name="connsiteX0" fmla="*/ 0 w 2525857"/>
              <a:gd name="connsiteY0" fmla="*/ 356969 h 356969"/>
              <a:gd name="connsiteX1" fmla="*/ 611306 w 2525857"/>
              <a:gd name="connsiteY1" fmla="*/ 206782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844104 w 2525857"/>
              <a:gd name="connsiteY1" fmla="*/ 158786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18473 w 2525857"/>
              <a:gd name="connsiteY1" fmla="*/ 137788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0182 w 2525857"/>
              <a:gd name="connsiteY1" fmla="*/ 167785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5857"/>
              <a:gd name="connsiteY0" fmla="*/ 356969 h 356969"/>
              <a:gd name="connsiteX1" fmla="*/ 1103508 w 2525857"/>
              <a:gd name="connsiteY1" fmla="*/ 140787 h 356969"/>
              <a:gd name="connsiteX2" fmla="*/ 2525857 w 2525857"/>
              <a:gd name="connsiteY2" fmla="*/ 0 h 356969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103508 w 2527520"/>
              <a:gd name="connsiteY1" fmla="*/ 125788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51271 w 2527520"/>
              <a:gd name="connsiteY1" fmla="*/ 104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382865 w 2527520"/>
              <a:gd name="connsiteY1" fmla="*/ 113789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  <a:gd name="connsiteX0" fmla="*/ 0 w 2527520"/>
              <a:gd name="connsiteY0" fmla="*/ 341970 h 341970"/>
              <a:gd name="connsiteX1" fmla="*/ 1402819 w 2527520"/>
              <a:gd name="connsiteY1" fmla="*/ 95790 h 341970"/>
              <a:gd name="connsiteX2" fmla="*/ 2527520 w 2527520"/>
              <a:gd name="connsiteY2" fmla="*/ 0 h 34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7520" h="341970">
                <a:moveTo>
                  <a:pt x="0" y="341970"/>
                </a:moveTo>
                <a:cubicBezTo>
                  <a:pt x="277107" y="235130"/>
                  <a:pt x="963274" y="119288"/>
                  <a:pt x="1402819" y="95790"/>
                </a:cubicBezTo>
                <a:cubicBezTo>
                  <a:pt x="1845689" y="36295"/>
                  <a:pt x="1918887" y="57145"/>
                  <a:pt x="252752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429EA38-0CC5-A369-DB46-F378F8184352}"/>
              </a:ext>
            </a:extLst>
          </p:cNvPr>
          <p:cNvSpPr txBox="1"/>
          <p:nvPr/>
        </p:nvSpPr>
        <p:spPr>
          <a:xfrm>
            <a:off x="8488017" y="1452051"/>
            <a:ext cx="302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Sped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1s = 10s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743DF99E-1475-A008-00F8-B94F2347E900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25144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0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0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0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0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799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0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9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6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 mute="1">
                <p:cTn id="6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6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 mute="1">
                <p:cTn id="6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 mute="1">
                <p:cTn id="6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 mute="1">
                <p:cTn id="6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 mute="1">
                <p:cTn id="7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 mute="1">
                <p:cTn id="7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 mute="1">
                <p:cTn id="7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29" grpId="0"/>
      <p:bldP spid="31" grpId="0"/>
      <p:bldP spid="34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2B6C41-0888-7ACF-E213-017A47696D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910553" y="2213623"/>
            <a:ext cx="10368239" cy="2551559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1F56AD5-55A8-23FB-C14F-E983A0104C63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5977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WITH FILTER PAPER IN WATER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Experiments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6E4EBC9-D2C3-57A8-757E-4CCA90D31E6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074247" y="1714892"/>
            <a:ext cx="9232209" cy="4063986"/>
          </a:xfr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B136A5A6-231E-D88D-6132-884D6A0C70DC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F. </a:t>
            </a:r>
            <a:r>
              <a:rPr lang="de-DE" sz="1200" dirty="0" err="1">
                <a:effectLst/>
                <a:latin typeface="NimbusRomNo9L"/>
              </a:rPr>
              <a:t>Dullien</a:t>
            </a:r>
            <a:r>
              <a:rPr lang="de-DE" sz="1200" dirty="0">
                <a:effectLst/>
                <a:latin typeface="NimbusRomNo9L"/>
              </a:rPr>
              <a:t> (1991) “</a:t>
            </a:r>
            <a:r>
              <a:rPr lang="de-DE" sz="1200" dirty="0" err="1">
                <a:effectLst/>
                <a:latin typeface="NimbusRomNo9L"/>
              </a:rPr>
              <a:t>Porous</a:t>
            </a:r>
            <a:r>
              <a:rPr lang="de-DE" sz="1200" dirty="0">
                <a:effectLst/>
                <a:latin typeface="NimbusRomNo9L"/>
              </a:rPr>
              <a:t> Media – Fluid Transport and Pore </a:t>
            </a:r>
            <a:r>
              <a:rPr lang="de-DE" sz="1200" dirty="0" err="1">
                <a:effectLst/>
                <a:latin typeface="NimbusRomNo9L"/>
              </a:rPr>
              <a:t>Structure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9963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8932C-952B-00ED-CF62-3CBD7A9C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IMBIBITION: WHAT WE LEARNED TODAY?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3ABF08-1671-8DCE-A3F8-FAAC1A49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5" y="1555630"/>
            <a:ext cx="7442865" cy="5190610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Imbibition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nature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endParaRPr lang="de-DE" dirty="0"/>
          </a:p>
          <a:p>
            <a:r>
              <a:rPr lang="de-DE" dirty="0" err="1"/>
              <a:t>Capillarity-driven</a:t>
            </a:r>
            <a:r>
              <a:rPr lang="de-DE" dirty="0"/>
              <a:t> </a:t>
            </a:r>
            <a:r>
              <a:rPr lang="de-DE" dirty="0" err="1"/>
              <a:t>imbibition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„Lucas-Washburn Law“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Varying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capillary</a:t>
            </a:r>
            <a:r>
              <a:rPr lang="de-DE" dirty="0"/>
              <a:t> (3D)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time </a:t>
            </a:r>
            <a:r>
              <a:rPr lang="de-DE" dirty="0" err="1"/>
              <a:t>regimes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diverging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at </a:t>
            </a:r>
            <a:r>
              <a:rPr lang="de-DE" dirty="0" err="1"/>
              <a:t>long</a:t>
            </a:r>
            <a:r>
              <a:rPr lang="de-DE" dirty="0"/>
              <a:t> time</a:t>
            </a:r>
          </a:p>
          <a:p>
            <a:r>
              <a:rPr lang="de-DE" dirty="0"/>
              <a:t>Simple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coffee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proofs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„Lucas-Washburn Law“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2ECE36-FE37-884F-E649-2DFC6A1FA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430FB-FE6B-8945-9720-2DF671F41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7685D8-E6FB-5DC6-9245-E824B70B13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CD91B07-8C98-F446-9A5B-205C7DE8855B}" type="datetime1">
              <a:rPr lang="de-DE" smtClean="0"/>
              <a:t>15.07.23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659BCC-C347-2273-66E7-A78A46581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/>
              <a:t> Imbibition and Porous Media Flows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7044A43-934B-4E59-9CE0-D0ABC8C46E1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2" name="Grafik 11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C7CF45FE-C962-0E2B-EB2C-48DED424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952" y="836931"/>
            <a:ext cx="3538436" cy="3429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CC253F-D1CF-95BB-8B26-DF28E558C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069" y="4537591"/>
            <a:ext cx="3706385" cy="1631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/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E9F87C3-2F7C-63D5-1A8C-B0651AEAE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13" y="2432902"/>
                <a:ext cx="2549505" cy="7980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/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C91E443-1307-4DEE-49C9-CB00C162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24" y="4089309"/>
                <a:ext cx="1510223" cy="45544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/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1/(3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44E6C6-B2C8-8589-7AF0-A64B05018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52" y="4087890"/>
                <a:ext cx="1802584" cy="4568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4BF49D77-30F4-F6BB-4397-45A3627702C3}"/>
              </a:ext>
            </a:extLst>
          </p:cNvPr>
          <p:cNvSpPr txBox="1"/>
          <p:nvPr/>
        </p:nvSpPr>
        <p:spPr>
          <a:xfrm>
            <a:off x="1320357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CE6B667-345F-9C7E-7D7A-EB291D326928}"/>
              </a:ext>
            </a:extLst>
          </p:cNvPr>
          <p:cNvSpPr txBox="1"/>
          <p:nvPr/>
        </p:nvSpPr>
        <p:spPr>
          <a:xfrm>
            <a:off x="4340883" y="4449040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35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2D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99CD175E-65D2-83B0-F2C9-A8ADC328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85EE1212-23F6-193C-7A48-57CDEF6594C9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DD1DC5C-F67D-C23F-1DF4-925E2086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17B7C4B-C2AD-0845-ED29-01D94E9EB1A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1B3A27B8-D90C-9274-0B35-E81D12006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F62B24-9EBD-75B9-8D29-C0EAB54AC672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𝑢𝑟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B1A4D5C7-FE41-1393-585C-DCF99294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595BAA8-4AA7-21A0-2946-CEDE0552BD2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E4E88450-5C5D-6374-1920-DAAC12D1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75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83EE0710-DA05-6062-D8CD-7F126683F1D4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09B6B4F-F302-7E4A-F46D-534F8AFE4B06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/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AEB54B8-35B7-BA40-A381-003650B04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72" y="1521635"/>
                <a:ext cx="3756379" cy="863215"/>
              </a:xfrm>
              <a:prstGeom prst="roundRect">
                <a:avLst/>
              </a:prstGeom>
              <a:blipFill>
                <a:blip r:embed="rId8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/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15FE98F-83BE-4774-86EF-0E332629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089" y="2617702"/>
                <a:ext cx="4494970" cy="856972"/>
              </a:xfrm>
              <a:prstGeom prst="roundRect">
                <a:avLst/>
              </a:prstGeom>
              <a:blipFill>
                <a:blip r:embed="rId9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/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C3E449C-D4C0-6369-8F34-605898A2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165" y="3916860"/>
                <a:ext cx="1510223" cy="45544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/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00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1/(</m:t>
                          </m:r>
                          <m:r>
                            <a:rPr lang="de-D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91127D5-5343-D658-DD2B-4803C2093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367" y="3915441"/>
                <a:ext cx="1802584" cy="4568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D7DB2CAF-D37B-AF06-57EA-50E8C2699BA8}"/>
              </a:ext>
            </a:extLst>
          </p:cNvPr>
          <p:cNvSpPr txBox="1"/>
          <p:nvPr/>
        </p:nvSpPr>
        <p:spPr>
          <a:xfrm>
            <a:off x="6688917" y="4330309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Short </a:t>
            </a:r>
            <a:r>
              <a:rPr lang="de-DE" sz="2000" dirty="0" err="1"/>
              <a:t>times</a:t>
            </a:r>
            <a:endParaRPr lang="de-DE" sz="2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291A7C-4D12-41CD-24AD-37BBC751906A}"/>
              </a:ext>
            </a:extLst>
          </p:cNvPr>
          <p:cNvSpPr txBox="1"/>
          <p:nvPr/>
        </p:nvSpPr>
        <p:spPr>
          <a:xfrm>
            <a:off x="9119396" y="4329817"/>
            <a:ext cx="2069653" cy="52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60000"/>
              </a:lnSpc>
            </a:pPr>
            <a:r>
              <a:rPr lang="de-DE" sz="2000" dirty="0"/>
              <a:t>Long </a:t>
            </a:r>
            <a:r>
              <a:rPr lang="de-DE" sz="2000" dirty="0" err="1"/>
              <a:t>times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/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3B756FA7-FC6E-6A6F-C12D-345ED04E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867" y="5058389"/>
                <a:ext cx="4660687" cy="1349793"/>
              </a:xfrm>
              <a:prstGeom prst="rect">
                <a:avLst/>
              </a:prstGeom>
              <a:blipFill>
                <a:blip r:embed="rId12"/>
                <a:stretch>
                  <a:fillRect l="-815" b="-9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621C41DB-6BDF-1BD4-E9DB-6B5AFFB916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4578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 animBg="1"/>
      <p:bldP spid="22" grpId="0" animBg="1"/>
      <p:bldP spid="24" grpId="0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WHY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de-DE" dirty="0"/>
                  <a:t> IS CONSTANT?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EF9673-1761-A72D-167E-175B8E31C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96" t="-12281" b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1" name="Grafik 10" descr="Ein Bild, das Text, Schrift, Screenshot, Quittung enthält.&#10;&#10;Automatisch generierte Beschreibung">
            <a:extLst>
              <a:ext uri="{FF2B5EF4-FFF2-40B4-BE49-F238E27FC236}">
                <a16:creationId xmlns:a16="http://schemas.microsoft.com/office/drawing/2014/main" id="{6A6BDBB3-C679-3D69-5835-01866F1F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473" y="1501032"/>
            <a:ext cx="7772400" cy="4830029"/>
          </a:xfrm>
          <a:prstGeom prst="rect">
            <a:avLst/>
          </a:prstGeom>
        </p:spPr>
      </p:pic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9F769E2D-E22B-1EF2-1F2C-E55265650D92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46491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EXPERIMENTS WITH VYCOR GLASS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A686787C-45AB-6B25-6E43-CB2CCC63654F}"/>
              </a:ext>
            </a:extLst>
          </p:cNvPr>
          <p:cNvSpPr txBox="1">
            <a:spLocks/>
          </p:cNvSpPr>
          <p:nvPr/>
        </p:nvSpPr>
        <p:spPr>
          <a:xfrm>
            <a:off x="4714875" y="224026"/>
            <a:ext cx="7477126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800" dirty="0">
                <a:effectLst/>
                <a:latin typeface="NimbusRomNo9L"/>
              </a:rPr>
              <a:t>S. </a:t>
            </a:r>
            <a:r>
              <a:rPr lang="de-DE" sz="1800" dirty="0" err="1">
                <a:effectLst/>
                <a:latin typeface="NimbusRomNo9L"/>
              </a:rPr>
              <a:t>Gruener</a:t>
            </a:r>
            <a:r>
              <a:rPr lang="de-DE" sz="1800" dirty="0">
                <a:latin typeface="NimbusRomNo9L"/>
              </a:rPr>
              <a:t> et al. (2012) </a:t>
            </a:r>
            <a:r>
              <a:rPr lang="de-DE" sz="1800" dirty="0">
                <a:effectLst/>
                <a:latin typeface="NimbusRomNo9L"/>
              </a:rPr>
              <a:t> “</a:t>
            </a:r>
            <a:r>
              <a:rPr lang="de-DE" sz="1800" dirty="0" err="1">
                <a:effectLst/>
                <a:latin typeface="NimbusRomNo9L"/>
              </a:rPr>
              <a:t>Anomalous</a:t>
            </a:r>
            <a:r>
              <a:rPr lang="de-DE" sz="1800" dirty="0">
                <a:effectLst/>
                <a:latin typeface="NimbusRomNo9L"/>
              </a:rPr>
              <a:t> front </a:t>
            </a:r>
            <a:r>
              <a:rPr lang="de-DE" sz="1800" dirty="0" err="1">
                <a:effectLst/>
                <a:latin typeface="NimbusRomNo9L"/>
              </a:rPr>
              <a:t>broadening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during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spontaneous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imbibition</a:t>
            </a:r>
            <a:r>
              <a:rPr lang="de-DE" sz="1800" dirty="0">
                <a:effectLst/>
                <a:latin typeface="NimbusRomNo9L"/>
              </a:rPr>
              <a:t> in a </a:t>
            </a:r>
            <a:r>
              <a:rPr lang="de-DE" sz="1800" dirty="0" err="1">
                <a:effectLst/>
                <a:latin typeface="NimbusRomNo9L"/>
              </a:rPr>
              <a:t>matrix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with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elongated</a:t>
            </a:r>
            <a:r>
              <a:rPr lang="de-DE" sz="1800" dirty="0">
                <a:effectLst/>
                <a:latin typeface="NimbusRomNo9L"/>
              </a:rPr>
              <a:t> </a:t>
            </a:r>
            <a:r>
              <a:rPr lang="de-DE" sz="1800" dirty="0" err="1">
                <a:effectLst/>
                <a:latin typeface="NimbusRomNo9L"/>
              </a:rPr>
              <a:t>pores</a:t>
            </a:r>
            <a:r>
              <a:rPr lang="de-DE" sz="1800" dirty="0">
                <a:effectLst/>
                <a:latin typeface="NimbusRomNo9L"/>
              </a:rPr>
              <a:t>” </a:t>
            </a:r>
            <a:endParaRPr lang="de-DE" sz="1000" dirty="0"/>
          </a:p>
        </p:txBody>
      </p:sp>
      <p:pic>
        <p:nvPicPr>
          <p:cNvPr id="10" name="Grafik 9" descr="Ein Bild, das Geburtstagstorte enthält.&#10;&#10;Automatisch generierte Beschreibung">
            <a:extLst>
              <a:ext uri="{FF2B5EF4-FFF2-40B4-BE49-F238E27FC236}">
                <a16:creationId xmlns:a16="http://schemas.microsoft.com/office/drawing/2014/main" id="{D4B272A3-936E-AC2C-E6BD-BD4C5436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5" y="1692166"/>
            <a:ext cx="2948471" cy="2190622"/>
          </a:xfrm>
          <a:prstGeom prst="rect">
            <a:avLst/>
          </a:prstGeom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F320C9-0AA3-E015-F134-6A46263C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62" y="1546840"/>
            <a:ext cx="6786389" cy="2481273"/>
          </a:xfrm>
          <a:prstGeom prst="rect">
            <a:avLst/>
          </a:prstGeom>
        </p:spPr>
      </p:pic>
      <p:pic>
        <p:nvPicPr>
          <p:cNvPr id="16" name="Grafik 15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4034E0E8-1D7B-DB38-D679-77ED059E89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05" b="24347"/>
          <a:stretch/>
        </p:blipFill>
        <p:spPr>
          <a:xfrm>
            <a:off x="8453438" y="4298022"/>
            <a:ext cx="2110978" cy="1669774"/>
          </a:xfrm>
          <a:prstGeom prst="rect">
            <a:avLst/>
          </a:prstGeom>
        </p:spPr>
      </p:pic>
      <p:pic>
        <p:nvPicPr>
          <p:cNvPr id="17" name="Grafik 16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C747274-3DA1-9F47-F3AE-4CB6AB3DC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06" r="3596" b="48793"/>
          <a:stretch/>
        </p:blipFill>
        <p:spPr>
          <a:xfrm>
            <a:off x="4759544" y="4247590"/>
            <a:ext cx="2035051" cy="1762638"/>
          </a:xfrm>
          <a:prstGeom prst="rect">
            <a:avLst/>
          </a:prstGeom>
        </p:spPr>
      </p:pic>
      <p:pic>
        <p:nvPicPr>
          <p:cNvPr id="18" name="Grafik 17" descr="Ein Bild, das Diagramm, Text, Reihe, Origami enthält.&#10;&#10;Automatisch generierte Beschreibung">
            <a:extLst>
              <a:ext uri="{FF2B5EF4-FFF2-40B4-BE49-F238E27FC236}">
                <a16:creationId xmlns:a16="http://schemas.microsoft.com/office/drawing/2014/main" id="{02660505-81E2-B36F-698C-872704968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5" t="96" r="-1414" b="74597"/>
          <a:stretch/>
        </p:blipFill>
        <p:spPr>
          <a:xfrm>
            <a:off x="934195" y="4298022"/>
            <a:ext cx="2166507" cy="17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F9673-1761-A72D-167E-175B8E31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OUTTAKES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CAE6A-1C3A-C8A4-AD52-EE4E208C0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9740FF-656E-8319-F10A-40BE13CBF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AD55D0-C3BE-9578-BAB0-0A44F53AF9E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52A745-30C8-AE46-BA67-6D07E6362469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910B83-381C-3961-1A5D-977031B417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63348-5B2A-17D3-E02C-B2F08956AC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" name="sugar_water_outtake_0.125_01.mp4">
            <a:hlinkClick r:id="" action="ppaction://media"/>
            <a:extLst>
              <a:ext uri="{FF2B5EF4-FFF2-40B4-BE49-F238E27FC236}">
                <a16:creationId xmlns:a16="http://schemas.microsoft.com/office/drawing/2014/main" id="{EFDA0D9F-0080-84D4-EBBF-9387818A6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>
            <a:lum contrast="20000"/>
          </a:blip>
          <a:srcRect l="16206" r="3222" b="14236"/>
          <a:stretch/>
        </p:blipFill>
        <p:spPr>
          <a:xfrm>
            <a:off x="1074247" y="1842332"/>
            <a:ext cx="5411218" cy="3240000"/>
          </a:xfrm>
          <a:prstGeom prst="rect">
            <a:avLst/>
          </a:prstGeom>
        </p:spPr>
      </p:pic>
      <p:pic>
        <p:nvPicPr>
          <p:cNvPr id="6" name="sugar_water_outtake_0.125_02.mp4">
            <a:hlinkClick r:id="" action="ppaction://media"/>
            <a:extLst>
              <a:ext uri="{FF2B5EF4-FFF2-40B4-BE49-F238E27FC236}">
                <a16:creationId xmlns:a16="http://schemas.microsoft.com/office/drawing/2014/main" id="{D5A2F5E7-BB37-A46B-C984-FD497F097A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>
            <a:lum contrast="20000"/>
          </a:blip>
          <a:srcRect l="15373" r="17986" b="14236"/>
          <a:stretch/>
        </p:blipFill>
        <p:spPr>
          <a:xfrm>
            <a:off x="6485465" y="1842332"/>
            <a:ext cx="44757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IMBIBITION?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46" name="Grafik 45" descr="Ein Bild, das Kaffeetasse, Geschirr, Im Haus, Serviergeschirr enthält.&#10;&#10;Automatisch generierte Beschreibung">
            <a:extLst>
              <a:ext uri="{FF2B5EF4-FFF2-40B4-BE49-F238E27FC236}">
                <a16:creationId xmlns:a16="http://schemas.microsoft.com/office/drawing/2014/main" id="{1CEA5BC4-EF26-585F-66D9-A1A80917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72" y="1082452"/>
            <a:ext cx="3491628" cy="2325856"/>
          </a:xfrm>
          <a:prstGeom prst="rect">
            <a:avLst/>
          </a:prstGeom>
        </p:spPr>
      </p:pic>
      <p:pic>
        <p:nvPicPr>
          <p:cNvPr id="48" name="Grafik 47" descr="Ein Bild, das Baum, Person, Kleidung, draußen enthält.&#10;&#10;Automatisch generierte Beschreibung">
            <a:extLst>
              <a:ext uri="{FF2B5EF4-FFF2-40B4-BE49-F238E27FC236}">
                <a16:creationId xmlns:a16="http://schemas.microsoft.com/office/drawing/2014/main" id="{C8D56AD6-6672-1E1F-314C-7ED34A838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04" y="2310507"/>
            <a:ext cx="3594100" cy="3594100"/>
          </a:xfrm>
          <a:prstGeom prst="rect">
            <a:avLst/>
          </a:prstGeom>
        </p:spPr>
      </p:pic>
      <p:pic>
        <p:nvPicPr>
          <p:cNvPr id="50" name="Grafik 49" descr="Ein Bild, das Kerze, Im Haus, Geschirr, Tasse enthält.&#10;&#10;Automatisch generierte Beschreibung">
            <a:extLst>
              <a:ext uri="{FF2B5EF4-FFF2-40B4-BE49-F238E27FC236}">
                <a16:creationId xmlns:a16="http://schemas.microsoft.com/office/drawing/2014/main" id="{CBDEA769-9CE3-AB0F-345E-E744CE0A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277" y="3710959"/>
            <a:ext cx="4558674" cy="2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Feuerzangenbowle - Physics </a:t>
            </a:r>
            <a:r>
              <a:rPr lang="de-DE" dirty="0" err="1"/>
              <a:t>of</a:t>
            </a:r>
            <a:r>
              <a:rPr lang="de-DE" dirty="0"/>
              <a:t> Imbibition and </a:t>
            </a:r>
            <a:r>
              <a:rPr lang="de-DE" dirty="0" err="1"/>
              <a:t>Porous</a:t>
            </a:r>
            <a:r>
              <a:rPr lang="de-DE" dirty="0"/>
              <a:t> Media </a:t>
            </a:r>
            <a:r>
              <a:rPr lang="de-DE" dirty="0" err="1"/>
              <a:t>Flows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/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4CB4211-C259-4465-7161-6E2E4E5B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255" y="3118135"/>
                <a:ext cx="2602518" cy="621730"/>
              </a:xfrm>
              <a:prstGeom prst="roundRect">
                <a:avLst/>
              </a:prstGeom>
              <a:blipFill>
                <a:blip r:embed="rId3"/>
                <a:stretch>
                  <a:fillRect l="-966" r="-1932" b="-10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/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4BDB9B0-4250-26AA-EB6D-4D23FC031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3273266"/>
                <a:ext cx="1338580" cy="306467"/>
              </a:xfrm>
              <a:prstGeom prst="roundRect">
                <a:avLst/>
              </a:prstGeom>
              <a:blipFill>
                <a:blip r:embed="rId4"/>
                <a:stretch>
                  <a:fillRect l="-1869" r="-5607" b="-230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2AB5938-105A-EA0A-87D0-52AD740F7528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2292061" y="3426500"/>
            <a:ext cx="525194" cy="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/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effectLst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A2E2DCB-048A-ED2A-AED8-2CAA4DE5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69" y="2452318"/>
                <a:ext cx="1728628" cy="306467"/>
              </a:xfrm>
              <a:prstGeom prst="roundRect">
                <a:avLst/>
              </a:prstGeom>
              <a:blipFill>
                <a:blip r:embed="rId5"/>
                <a:stretch>
                  <a:fillRect l="-2190" b="-7692"/>
                </a:stretch>
              </a:blipFill>
              <a:effectLst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8D513F-A94B-6894-5C0C-8BAC5B5D8C5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749883" y="2758785"/>
            <a:ext cx="0" cy="3593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/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38817A7-F7EC-96EA-5935-87B2B1C3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4" y="1739684"/>
                <a:ext cx="1173023" cy="306467"/>
              </a:xfrm>
              <a:prstGeom prst="roundRect">
                <a:avLst/>
              </a:prstGeom>
              <a:blipFill>
                <a:blip r:embed="rId6"/>
                <a:stretch>
                  <a:fillRect l="-2151" r="-1075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/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𝑔h𝐷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𝑔𝐷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1AF6E5C-1FEC-014A-A316-EB9ED33E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97" y="1738145"/>
                <a:ext cx="2385354" cy="306467"/>
              </a:xfrm>
              <a:prstGeom prst="roundRect">
                <a:avLst/>
              </a:prstGeom>
              <a:blipFill>
                <a:blip r:embed="rId7"/>
                <a:stretch>
                  <a:fillRect l="-1058" r="-2116" b="-26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/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A527788-A2FA-7CF2-8C02-BD6060FEE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054" y="1601607"/>
                <a:ext cx="1390420" cy="573774"/>
              </a:xfrm>
              <a:prstGeom prst="roundRect">
                <a:avLst/>
              </a:prstGeom>
              <a:blipFill>
                <a:blip r:embed="rId8"/>
                <a:stretch>
                  <a:fillRect l="-901" t="-2174" r="-901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winkelte Verbindung 27">
            <a:extLst>
              <a:ext uri="{FF2B5EF4-FFF2-40B4-BE49-F238E27FC236}">
                <a16:creationId xmlns:a16="http://schemas.microsoft.com/office/drawing/2014/main" id="{C60B7D80-9F92-6A3C-B709-AB12AB3F02F2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1900842" y="1620824"/>
            <a:ext cx="559401" cy="1410053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34CE648C-9F7B-AE95-B776-8DCA02CA2C97}"/>
              </a:ext>
            </a:extLst>
          </p:cNvPr>
          <p:cNvCxnSpPr>
            <a:cxnSpLocks/>
            <a:stCxn id="25" idx="2"/>
            <a:endCxn id="20" idx="3"/>
          </p:cNvCxnSpPr>
          <p:nvPr/>
        </p:nvCxnSpPr>
        <p:spPr>
          <a:xfrm rot="5400000">
            <a:off x="5174646" y="1614933"/>
            <a:ext cx="430171" cy="1551067"/>
          </a:xfrm>
          <a:prstGeom prst="bent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1C23E4A-EC35-2DE1-D5C7-9D312A0A1072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flipH="1">
            <a:off x="3749883" y="2044612"/>
            <a:ext cx="991" cy="4077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/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A2BB08AE-CA37-AF98-CA91-E5C79DEC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" y="4026439"/>
                <a:ext cx="5490426" cy="831433"/>
              </a:xfrm>
              <a:prstGeom prst="roundRect">
                <a:avLst/>
              </a:prstGeom>
              <a:blipFill>
                <a:blip r:embed="rId9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186ADA-B3B9-47C2-21D2-CFA6B32C6603}"/>
                  </a:ext>
                </a:extLst>
              </p:cNvPr>
              <p:cNvSpPr txBox="1"/>
              <p:nvPr/>
            </p:nvSpPr>
            <p:spPr>
              <a:xfrm>
                <a:off x="1074247" y="5430791"/>
                <a:ext cx="1139231" cy="30646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A186ADA-B3B9-47C2-21D2-CFA6B32C6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5430791"/>
                <a:ext cx="1139231" cy="306467"/>
              </a:xfrm>
              <a:prstGeom prst="roundRect">
                <a:avLst/>
              </a:prstGeom>
              <a:blipFill>
                <a:blip r:embed="rId10"/>
                <a:stretch>
                  <a:fillRect l="-5495" r="-3297" b="-23077"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2280321" y="5063886"/>
                <a:ext cx="5506157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321" y="5063886"/>
                <a:ext cx="5506157" cy="831433"/>
              </a:xfrm>
              <a:prstGeom prst="roundRect">
                <a:avLst/>
              </a:prstGeom>
              <a:blipFill>
                <a:blip r:embed="rId11"/>
                <a:stretch>
                  <a:fillRect b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nhaltsplatzhalter 10">
            <a:extLst>
              <a:ext uri="{FF2B5EF4-FFF2-40B4-BE49-F238E27FC236}">
                <a16:creationId xmlns:a16="http://schemas.microsoft.com/office/drawing/2014/main" id="{24987FD0-68FE-76C0-4F9C-1547EB9582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0D66001-FB8D-D9F4-C173-526F8181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blipFill>
                <a:blip r:embed="rId13"/>
                <a:stretch>
                  <a:fillRect l="-896" t="-1351"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51CA40B3-AC8A-C51A-8C8F-D572E6406228}"/>
              </a:ext>
            </a:extLst>
          </p:cNvPr>
          <p:cNvSpPr txBox="1"/>
          <p:nvPr/>
        </p:nvSpPr>
        <p:spPr>
          <a:xfrm>
            <a:off x="5608808" y="3130354"/>
            <a:ext cx="129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Poiseuille‘s</a:t>
            </a:r>
            <a:r>
              <a:rPr lang="de-DE" dirty="0"/>
              <a:t> Law</a:t>
            </a: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549134EC-969C-B044-44F8-105A76E0D8A7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532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3" grpId="0" animBg="1"/>
      <p:bldP spid="24" grpId="0" animBg="1"/>
      <p:bldP spid="25" grpId="0" animBg="1"/>
      <p:bldP spid="40" grpId="0"/>
      <p:bldP spid="3" grpId="0" animBg="1"/>
      <p:bldP spid="6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/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𝑔𝐷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DF1C97A-CAA2-10D8-8989-7A40756B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1802389"/>
                <a:ext cx="5239104" cy="831433"/>
              </a:xfrm>
              <a:prstGeom prst="roundRect">
                <a:avLst/>
              </a:prstGeom>
              <a:blipFill>
                <a:blip r:embed="rId3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/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𝑔𝐷h</m:t>
                              </m:r>
                              <m:r>
                                <a:rPr lang="de-DE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</m:e>
                              </m:func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𝑔𝐷</m:t>
                              </m:r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401402D-A094-CD88-B86E-96DEF9DA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95" y="2576909"/>
                <a:ext cx="4992573" cy="831433"/>
              </a:xfrm>
              <a:prstGeom prst="roundRect">
                <a:avLst/>
              </a:prstGeom>
              <a:blipFill>
                <a:blip r:embed="rId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/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8D08AC5-E6C6-1EBB-63E9-F2C55A1C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54" y="3481933"/>
                <a:ext cx="2286132" cy="90116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/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663E175-51DC-263A-48F5-11C86A08D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701179"/>
                <a:ext cx="956399" cy="695439"/>
              </a:xfrm>
              <a:prstGeom prst="roundRect">
                <a:avLst/>
              </a:prstGeom>
              <a:blipFill>
                <a:blip r:embed="rId6"/>
                <a:stretch>
                  <a:fillRect l="-96053" t="-158182" r="-10526" b="-2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72" y="4735124"/>
                <a:ext cx="4218279" cy="627548"/>
              </a:xfrm>
              <a:prstGeom prst="roundRect">
                <a:avLst/>
              </a:prstGeom>
              <a:blipFill>
                <a:blip r:embed="rId7"/>
                <a:stretch>
                  <a:fillRect t="-1961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nhaltsplatzhalter 10">
            <a:extLst>
              <a:ext uri="{FF2B5EF4-FFF2-40B4-BE49-F238E27FC236}">
                <a16:creationId xmlns:a16="http://schemas.microsoft.com/office/drawing/2014/main" id="{F7990407-4945-7859-A4D4-42F2AD306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BEFC755-8327-F6E8-DED3-6A3F34E64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923330"/>
              </a:xfrm>
              <a:prstGeom prst="rect">
                <a:avLst/>
              </a:prstGeom>
              <a:blipFill>
                <a:blip r:embed="rId9"/>
                <a:stretch>
                  <a:fillRect l="-896" t="-1351"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/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B3875C7-3A70-41B4-C5EF-BA3730595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931" y="3479257"/>
                <a:ext cx="2294567" cy="676660"/>
              </a:xfrm>
              <a:prstGeom prst="rect">
                <a:avLst/>
              </a:prstGeom>
              <a:blipFill>
                <a:blip r:embed="rId10"/>
                <a:stretch>
                  <a:fillRect r="-1648" b="-9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5D05987-D3CF-F58D-DC18-2C758DD0786B}"/>
                  </a:ext>
                </a:extLst>
              </p:cNvPr>
              <p:cNvSpPr txBox="1"/>
              <p:nvPr/>
            </p:nvSpPr>
            <p:spPr>
              <a:xfrm>
                <a:off x="7108060" y="4617497"/>
                <a:ext cx="6108852" cy="1763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de-D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5D05987-D3CF-F58D-DC18-2C758DD0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4617497"/>
                <a:ext cx="6108852" cy="1763881"/>
              </a:xfrm>
              <a:prstGeom prst="rect">
                <a:avLst/>
              </a:prstGeom>
              <a:blipFill>
                <a:blip r:embed="rId11"/>
                <a:stretch>
                  <a:fillRect l="-622" b="-3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E0C74161-31DE-545E-A747-DFD3D1047C71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0525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7" grpId="0"/>
      <p:bldP spid="29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3" name="Inhaltsplatzhalter 10">
            <a:extLst>
              <a:ext uri="{FF2B5EF4-FFF2-40B4-BE49-F238E27FC236}">
                <a16:creationId xmlns:a16="http://schemas.microsoft.com/office/drawing/2014/main" id="{57E5E993-E92B-8A85-5229-1022602E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57" y="1118606"/>
            <a:ext cx="5039075" cy="2732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/>
              <p:nvPr/>
            </p:nvSpPr>
            <p:spPr>
              <a:xfrm>
                <a:off x="7108060" y="3786500"/>
                <a:ext cx="4242427" cy="2594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𝑔𝐷h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func>
                          <m:func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func>
                      <m:func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𝑔𝐷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for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1DC11344-A869-C003-778F-A1F51FF4C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60" y="3786500"/>
                <a:ext cx="4242427" cy="2594878"/>
              </a:xfrm>
              <a:prstGeom prst="rect">
                <a:avLst/>
              </a:prstGeom>
              <a:blipFill>
                <a:blip r:embed="rId4"/>
                <a:stretch>
                  <a:fillRect l="-896" t="-488" b="-14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/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37FCE76-E71F-9B3D-BD2B-E2610AE82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53" y="1725248"/>
                <a:ext cx="3951226" cy="627548"/>
              </a:xfrm>
              <a:prstGeom prst="roundRect">
                <a:avLst/>
              </a:prstGeom>
              <a:blipFill>
                <a:blip r:embed="rId5"/>
                <a:stretch>
                  <a:fillRect l="-319" t="-3922"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/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7FBD41F-72B9-C5D7-A4A1-860B0EF7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5" y="3358493"/>
                <a:ext cx="5328634" cy="109852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/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1A3AAB5-3000-C899-D26B-77C09CBE6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19" y="2525001"/>
                <a:ext cx="3604166" cy="9194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/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F04DDE8-6059-CA6B-C62E-868DB3C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289" y="4306063"/>
                <a:ext cx="1424522" cy="89918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34" y="5122976"/>
                <a:ext cx="2241105" cy="72849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2163234" y="5851474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/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Same </a:t>
                </a:r>
                <a:r>
                  <a:rPr lang="de-DE" dirty="0" err="1"/>
                  <a:t>result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A85AA73-DDDD-6A65-CC83-CFCAC3C9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89" y="5184063"/>
                <a:ext cx="1322526" cy="646331"/>
              </a:xfrm>
              <a:prstGeom prst="rect">
                <a:avLst/>
              </a:prstGeom>
              <a:blipFill>
                <a:blip r:embed="rId10"/>
                <a:stretch>
                  <a:fillRect l="-3810" t="-392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EBBB3EF5-2C5A-64F9-AA31-677DD3BCA843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2315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7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AND DYNAMICS OF CAPILLARY FLOW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/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  <m:f>
                            <m:fPr>
                              <m:ctrlP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8BFF5FB-2F94-CE7A-B071-D54BDA6B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7" y="2482166"/>
                <a:ext cx="2241105" cy="728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6B33658-1B09-7BB9-969B-610D40BD3F85}"/>
              </a:ext>
            </a:extLst>
          </p:cNvPr>
          <p:cNvSpPr txBox="1"/>
          <p:nvPr/>
        </p:nvSpPr>
        <p:spPr>
          <a:xfrm>
            <a:off x="3444456" y="2639280"/>
            <a:ext cx="23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„Lucas-Washburn Law“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F2C893D-3669-2469-D828-7C81F48999E3}"/>
              </a:ext>
            </a:extLst>
          </p:cNvPr>
          <p:cNvSpPr txBox="1"/>
          <p:nvPr/>
        </p:nvSpPr>
        <p:spPr>
          <a:xfrm>
            <a:off x="1474232" y="1664723"/>
            <a:ext cx="1439932" cy="40862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dirty="0" err="1"/>
              <a:t>Penetrativity</a:t>
            </a: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1A67D93-ED04-27CC-6145-496892A8964B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2192870" y="2073346"/>
            <a:ext cx="1328" cy="40882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/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B49B817-B1F4-8F31-EB1A-20C1065C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316" y="3723469"/>
                <a:ext cx="2389068" cy="76510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2A1572C0-E81E-416E-6FDE-C002F587E93A}"/>
              </a:ext>
            </a:extLst>
          </p:cNvPr>
          <p:cNvSpPr txBox="1"/>
          <p:nvPr/>
        </p:nvSpPr>
        <p:spPr>
          <a:xfrm>
            <a:off x="3613786" y="3930316"/>
            <a:ext cx="221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Rate </a:t>
            </a:r>
            <a:r>
              <a:rPr lang="de-DE" dirty="0" err="1"/>
              <a:t>of</a:t>
            </a:r>
            <a:r>
              <a:rPr lang="de-DE" dirty="0"/>
              <a:t> Penetration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A1AAB1A-CF45-647F-B44B-20C98ED97320}"/>
              </a:ext>
            </a:extLst>
          </p:cNvPr>
          <p:cNvCxnSpPr>
            <a:cxnSpLocks/>
          </p:cNvCxnSpPr>
          <p:nvPr/>
        </p:nvCxnSpPr>
        <p:spPr>
          <a:xfrm flipH="1">
            <a:off x="2198164" y="3210664"/>
            <a:ext cx="1" cy="5128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624C2C0-8053-46E0-D92F-81EC132F0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446" y="1666068"/>
            <a:ext cx="3180522" cy="355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/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de-D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162DE190-A235-620B-8E97-60A10861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00" y="4994769"/>
                <a:ext cx="6937515" cy="963952"/>
              </a:xfrm>
              <a:prstGeom prst="roundRect">
                <a:avLst/>
              </a:prstGeom>
              <a:blipFill>
                <a:blip r:embed="rId6"/>
                <a:stretch>
                  <a:fillRect t="-81579" b="-132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fik 30">
            <a:extLst>
              <a:ext uri="{FF2B5EF4-FFF2-40B4-BE49-F238E27FC236}">
                <a16:creationId xmlns:a16="http://schemas.microsoft.com/office/drawing/2014/main" id="{8EA1EB17-92FB-A0C1-0D1B-0F9E9466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980" y="1671801"/>
            <a:ext cx="3180522" cy="3558626"/>
          </a:xfrm>
          <a:prstGeom prst="rect">
            <a:avLst/>
          </a:prstGeom>
        </p:spPr>
      </p:pic>
      <p:sp>
        <p:nvSpPr>
          <p:cNvPr id="41" name="Bogen 40">
            <a:extLst>
              <a:ext uri="{FF2B5EF4-FFF2-40B4-BE49-F238E27FC236}">
                <a16:creationId xmlns:a16="http://schemas.microsoft.com/office/drawing/2014/main" id="{F19C5AFD-8907-E284-61C0-8DDBC5C139DA}"/>
              </a:ext>
            </a:extLst>
          </p:cNvPr>
          <p:cNvSpPr/>
          <p:nvPr/>
        </p:nvSpPr>
        <p:spPr>
          <a:xfrm rot="18906227">
            <a:off x="8368810" y="1798636"/>
            <a:ext cx="1232009" cy="1399651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42D8B288-9765-761F-73C6-31F31D6A9E0C}"/>
              </a:ext>
            </a:extLst>
          </p:cNvPr>
          <p:cNvSpPr txBox="1">
            <a:spLocks/>
          </p:cNvSpPr>
          <p:nvPr/>
        </p:nvSpPr>
        <p:spPr>
          <a:xfrm>
            <a:off x="8309987" y="224026"/>
            <a:ext cx="3882013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E. W. Washburn (1921) “The </a:t>
            </a:r>
            <a:r>
              <a:rPr lang="de-DE" sz="1200" dirty="0" err="1">
                <a:effectLst/>
                <a:latin typeface="NimbusRomNo9L"/>
              </a:rPr>
              <a:t>dynamics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of</a:t>
            </a:r>
            <a:r>
              <a:rPr lang="de-DE" sz="1200" dirty="0"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capillary</a:t>
            </a:r>
            <a:r>
              <a:rPr lang="de-DE" sz="1200" dirty="0">
                <a:effectLst/>
                <a:latin typeface="NimbusRomNo9L"/>
              </a:rPr>
              <a:t> </a:t>
            </a:r>
            <a:r>
              <a:rPr lang="de-DE" sz="1200" dirty="0" err="1">
                <a:effectLst/>
                <a:latin typeface="NimbusRomNo9L"/>
              </a:rPr>
              <a:t>flow</a:t>
            </a:r>
            <a:r>
              <a:rPr lang="de-DE" sz="1200" dirty="0">
                <a:effectLst/>
                <a:latin typeface="NimbusRomNo9L"/>
              </a:rPr>
              <a:t>“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778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8" grpId="0"/>
      <p:bldP spid="30" grpId="0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/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7A2AAEF8-2ADC-176B-FFC1-910CBBA5F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68" y="2759011"/>
                <a:ext cx="1456266" cy="582713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44A47B8-D7DD-DB2E-0E13-901C34106E26}"/>
              </a:ext>
            </a:extLst>
          </p:cNvPr>
          <p:cNvSpPr txBox="1"/>
          <p:nvPr/>
        </p:nvSpPr>
        <p:spPr>
          <a:xfrm>
            <a:off x="5291670" y="2889975"/>
            <a:ext cx="115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Darcy Law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/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3BC5CD4-FDA6-C68B-BBDC-9FFFA3A43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37" y="1585736"/>
                <a:ext cx="1813984" cy="6703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326B049-3F1D-4229-1723-1F02861983F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727229" y="2256062"/>
            <a:ext cx="0" cy="50221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/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9A29094-F34C-66FF-27DF-435C6A6F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263" y="3844673"/>
                <a:ext cx="2224618" cy="71714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CCA374-6F81-B375-D24B-EC36A30D3FF1}"/>
              </a:ext>
            </a:extLst>
          </p:cNvPr>
          <p:cNvCxnSpPr>
            <a:cxnSpLocks/>
          </p:cNvCxnSpPr>
          <p:nvPr/>
        </p:nvCxnSpPr>
        <p:spPr>
          <a:xfrm flipV="1">
            <a:off x="3865400" y="3341724"/>
            <a:ext cx="0" cy="5029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/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786A89-744F-8CA6-C116-3DCEA02A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35" y="2844928"/>
                <a:ext cx="1582553" cy="40862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5358D72-D819-0035-F002-03C805FD4A0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632788" y="3050367"/>
            <a:ext cx="91898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60" y="5167642"/>
                <a:ext cx="3098532" cy="668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fik 35">
            <a:extLst>
              <a:ext uri="{FF2B5EF4-FFF2-40B4-BE49-F238E27FC236}">
                <a16:creationId xmlns:a16="http://schemas.microsoft.com/office/drawing/2014/main" id="{574A76BD-37A1-DC8B-DB0C-EDE7B591A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C381478-69EC-CF8D-2DF4-E532D2B954A6}"/>
              </a:ext>
            </a:extLst>
          </p:cNvPr>
          <p:cNvSpPr txBox="1"/>
          <p:nvPr/>
        </p:nvSpPr>
        <p:spPr>
          <a:xfrm>
            <a:off x="5164270" y="4028949"/>
            <a:ext cx="16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Permeability</a:t>
            </a:r>
            <a:r>
              <a:rPr lang="de-DE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2B21E17-3C33-A89E-FFB1-F42563E7D943}"/>
              </a:ext>
            </a:extLst>
          </p:cNvPr>
          <p:cNvSpPr txBox="1"/>
          <p:nvPr/>
        </p:nvSpPr>
        <p:spPr>
          <a:xfrm>
            <a:off x="772142" y="2333367"/>
            <a:ext cx="232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NimbusRomNo9L"/>
              </a:rPr>
              <a:t>V</a:t>
            </a:r>
            <a:r>
              <a:rPr lang="de-DE" sz="1800" dirty="0" err="1">
                <a:effectLst/>
                <a:latin typeface="NimbusRomNo9L"/>
              </a:rPr>
              <a:t>olumetric</a:t>
            </a:r>
            <a:r>
              <a:rPr lang="de-DE" sz="1800" dirty="0">
                <a:effectLst/>
                <a:latin typeface="NimbusRomNo9L"/>
              </a:rPr>
              <a:t> Flow </a:t>
            </a:r>
            <a:r>
              <a:rPr lang="de-DE" dirty="0">
                <a:latin typeface="NimbusRomNo9L"/>
              </a:rPr>
              <a:t>R</a:t>
            </a:r>
            <a:r>
              <a:rPr lang="de-DE" sz="1800" dirty="0">
                <a:effectLst/>
                <a:latin typeface="NimbusRomNo9L"/>
              </a:rPr>
              <a:t>ate </a:t>
            </a:r>
            <a:endParaRPr lang="de-DE" dirty="0"/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89E4FB23-C913-8176-EE21-DD05340C5FF9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187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 animBg="1"/>
      <p:bldP spid="25" grpId="0" animBg="1"/>
      <p:bldP spid="31" grpId="0" animBg="1"/>
      <p:bldP spid="35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/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CA679D9-F638-8576-2ED8-E0EAEE49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22" y="1686052"/>
                <a:ext cx="1871132" cy="668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/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⇒−</m:t>
                    </m:r>
                    <m:nary>
                      <m:nary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99069A4A-776B-2514-3189-73E02B1FC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89" y="1760967"/>
                <a:ext cx="3810003" cy="535724"/>
              </a:xfrm>
              <a:prstGeom prst="rect">
                <a:avLst/>
              </a:prstGeom>
              <a:blipFill>
                <a:blip r:embed="rId4"/>
                <a:stretch>
                  <a:fillRect t="-83721" b="-1302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/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96D1079-7575-F0FF-90FB-9D5DFC6B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43" y="2936290"/>
                <a:ext cx="3810003" cy="780214"/>
              </a:xfrm>
              <a:prstGeom prst="rect">
                <a:avLst/>
              </a:prstGeom>
              <a:blipFill>
                <a:blip r:embed="rId5"/>
                <a:stretch>
                  <a:fillRect t="-132258" b="-209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/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A07E373-53C7-AD88-3823-E6C7610E2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44" y="3019087"/>
                <a:ext cx="1592396" cy="7275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09E4492-86CA-8925-D8EE-8CDE01D5E166}"/>
              </a:ext>
            </a:extLst>
          </p:cNvPr>
          <p:cNvCxnSpPr>
            <a:cxnSpLocks/>
          </p:cNvCxnSpPr>
          <p:nvPr/>
        </p:nvCxnSpPr>
        <p:spPr>
          <a:xfrm>
            <a:off x="2666873" y="3382839"/>
            <a:ext cx="54186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25" y="4248267"/>
                <a:ext cx="3532560" cy="863215"/>
              </a:xfrm>
              <a:prstGeom prst="roundRect">
                <a:avLst/>
              </a:prstGeom>
              <a:blipFill>
                <a:blip r:embed="rId7"/>
                <a:stretch>
                  <a:fillRect t="-113043" b="-1840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1E86936A-1F65-F02B-D8FB-AEE4339017DE}"/>
              </a:ext>
            </a:extLst>
          </p:cNvPr>
          <p:cNvSpPr txBox="1"/>
          <p:nvPr/>
        </p:nvSpPr>
        <p:spPr>
          <a:xfrm>
            <a:off x="1539225" y="5319381"/>
            <a:ext cx="686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General Imbibition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Invasion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structured</a:t>
            </a:r>
            <a:r>
              <a:rPr lang="de-DE" dirty="0"/>
              <a:t> Solid in 3D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A337F8B-C4D7-5C93-8C8C-9EEEF19D9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30DC8860-0983-F743-E696-417C019A7CC1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758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FCCE-A919-18A8-2DB2-8B1175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IMBIBITION IN GEOMETRIES WITH AXIAL VARIATIONS IN 3D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8083C-DEFF-90A0-F1C9-5259D9675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AC9AD-DD72-1A6E-C2DF-7D4DF6692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39978D-11D2-94B6-B773-37DB0F90D5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ECCEA2-7106-AC4C-A718-C504D388AF3D}" type="datetime1">
              <a:rPr lang="de-DE" smtClean="0"/>
              <a:t>15.07.23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2AF14-2E3D-B4BC-C27F-18D52BDFD6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Feuerzangenbowle - Physics of Imbibition and Porous Media Flows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B5339F-279A-0D95-7548-E54C3E017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F7F7F42-9263-714B-B1FB-AA583F392A6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92D7C8B-2169-1BED-6C79-86080320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15" y="1228781"/>
            <a:ext cx="4494970" cy="3958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/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r>
                                <a:rPr lang="de-DE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FE6FC9F-3F91-D6A3-E0EC-C7DFA8799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1851650"/>
                <a:ext cx="3532560" cy="863215"/>
              </a:xfrm>
              <a:prstGeom prst="roundRect">
                <a:avLst/>
              </a:prstGeom>
              <a:blipFill>
                <a:blip r:embed="rId4"/>
                <a:stretch>
                  <a:fillRect t="-111429" b="-18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/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A4EBCFC-2F54-3C40-4021-B15729B67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148" y="2078945"/>
                <a:ext cx="2051050" cy="40862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22269BF-084F-7D1C-90A9-9208DCED5F4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4539074" y="2283257"/>
            <a:ext cx="5300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/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F8D33E6-E6B6-7266-986C-8E4CB83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4" y="3298804"/>
                <a:ext cx="5174154" cy="780214"/>
              </a:xfrm>
              <a:prstGeom prst="rect">
                <a:avLst/>
              </a:prstGeom>
              <a:blipFill>
                <a:blip r:embed="rId6"/>
                <a:stretch>
                  <a:fillRect t="-128571" b="-2063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/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de-DE" b="0" i="0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const</m:t>
                    </m:r>
                  </m:oMath>
                </a14:m>
                <a:endParaRPr lang="de-DE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6110CA1E-C417-6D85-93A6-B389F52F5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423" y="4839900"/>
                <a:ext cx="4660687" cy="1578637"/>
              </a:xfrm>
              <a:prstGeom prst="rect">
                <a:avLst/>
              </a:prstGeom>
              <a:blipFill>
                <a:blip r:embed="rId7"/>
                <a:stretch>
                  <a:fillRect l="-815" b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/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nary>
                              <m:sSup>
                                <m:sSupPr>
                                  <m:ctrlPr>
                                    <a:rPr lang="de-DE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5F8B0ABD-F477-4A03-4257-1B013435D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47" y="4524402"/>
                <a:ext cx="4494970" cy="856972"/>
              </a:xfrm>
              <a:prstGeom prst="roundRect">
                <a:avLst/>
              </a:prstGeom>
              <a:blipFill>
                <a:blip r:embed="rId8"/>
                <a:stretch>
                  <a:fillRect t="-111429" b="-18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C2AB7F2F-1376-D29B-727D-02B0F13A2FD6}"/>
              </a:ext>
            </a:extLst>
          </p:cNvPr>
          <p:cNvSpPr txBox="1"/>
          <p:nvPr/>
        </p:nvSpPr>
        <p:spPr>
          <a:xfrm>
            <a:off x="4668596" y="1559243"/>
            <a:ext cx="28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Power-Law </a:t>
            </a:r>
            <a:r>
              <a:rPr lang="de-DE" dirty="0" err="1"/>
              <a:t>shaped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16789DCC-E3CD-45BA-ECC5-315391B33465}"/>
              </a:ext>
            </a:extLst>
          </p:cNvPr>
          <p:cNvSpPr txBox="1">
            <a:spLocks/>
          </p:cNvSpPr>
          <p:nvPr/>
        </p:nvSpPr>
        <p:spPr>
          <a:xfrm>
            <a:off x="5362493" y="224026"/>
            <a:ext cx="6829508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1200" dirty="0">
                <a:effectLst/>
                <a:latin typeface="NimbusRomNo9L"/>
              </a:rPr>
              <a:t>M.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L. </a:t>
            </a:r>
            <a:r>
              <a:rPr lang="de-DE" sz="1200" dirty="0" err="1">
                <a:effectLst/>
                <a:latin typeface="NimbusRomNo9L"/>
              </a:rPr>
              <a:t>Courbin</a:t>
            </a:r>
            <a:r>
              <a:rPr lang="de-DE" sz="1200" dirty="0">
                <a:effectLst/>
                <a:latin typeface="NimbusRomNo9L"/>
              </a:rPr>
              <a:t>, E. </a:t>
            </a:r>
            <a:r>
              <a:rPr lang="de-DE" sz="1200" dirty="0" err="1">
                <a:effectLst/>
                <a:latin typeface="NimbusRomNo9L"/>
              </a:rPr>
              <a:t>Reyssat</a:t>
            </a:r>
            <a:r>
              <a:rPr lang="de-DE" sz="1200" dirty="0">
                <a:effectLst/>
                <a:latin typeface="NimbusRomNo9L"/>
              </a:rPr>
              <a:t>, and H. A. Stone (2008) “Imbibition in geometries </a:t>
            </a:r>
            <a:r>
              <a:rPr lang="de-DE" sz="1200" dirty="0" err="1">
                <a:effectLst/>
                <a:latin typeface="NimbusRomNo9L"/>
              </a:rPr>
              <a:t>with</a:t>
            </a:r>
            <a:r>
              <a:rPr lang="de-DE" sz="1200" dirty="0">
                <a:effectLst/>
                <a:latin typeface="NimbusRomNo9L"/>
              </a:rPr>
              <a:t> axial </a:t>
            </a:r>
            <a:r>
              <a:rPr lang="de-DE" sz="1200" dirty="0" err="1">
                <a:effectLst/>
                <a:latin typeface="NimbusRomNo9L"/>
              </a:rPr>
              <a:t>variations</a:t>
            </a:r>
            <a:r>
              <a:rPr lang="de-DE" sz="1200" dirty="0">
                <a:effectLst/>
                <a:latin typeface="NimbusRomNo9L"/>
              </a:rPr>
              <a:t>”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1815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2" grpId="0"/>
      <p:bldP spid="26" grpId="0" animBg="1"/>
      <p:bldP spid="6" grpId="0"/>
    </p:bldLst>
  </p:timing>
</p:sld>
</file>

<file path=ppt/theme/theme1.xml><?xml version="1.0" encoding="utf-8"?>
<a:theme xmlns:a="http://schemas.openxmlformats.org/drawingml/2006/main" name="Fanc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44909B7B-D23C-524B-999E-E2861E0DB73D}" vid="{72619C6F-282A-4B42-BBCF-7C4CF87F2AE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Fancy</Template>
  <TotalTime>0</TotalTime>
  <Words>2594</Words>
  <Application>Microsoft Macintosh PowerPoint</Application>
  <PresentationFormat>Breitbild</PresentationFormat>
  <Paragraphs>438</Paragraphs>
  <Slides>19</Slides>
  <Notes>18</Notes>
  <HiddenSlides>0</HiddenSlides>
  <MMClips>14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NimbusRomNo9L</vt:lpstr>
      <vt:lpstr>Fancy</vt:lpstr>
      <vt:lpstr>Feuerzangenbowle</vt:lpstr>
      <vt:lpstr>WHAT IS IMBIBITION?</vt:lpstr>
      <vt:lpstr>IMBIBITION AND DYNAMICS OF CAPILLARY FLOW</vt:lpstr>
      <vt:lpstr>IMBIBITION AND DYNAMICS OF CAPILLARY FLOW</vt:lpstr>
      <vt:lpstr>IMBIBITION AND DYNAMICS OF CAPILLARY FLOW</vt:lpstr>
      <vt:lpstr>IMBIBITION AND DYNAMICS OF CAPILLARY FLOW</vt:lpstr>
      <vt:lpstr>IMBIBITION IN GEOMETRIES WITH AXIAL VARIATIONS IN 3D</vt:lpstr>
      <vt:lpstr>IMBIBITION IN GEOMETRIES WITH AXIAL VARIATIONS IN 3D</vt:lpstr>
      <vt:lpstr>IMBIBITION IN GEOMETRIES WITH AXIAL VARIATIONS IN 3D</vt:lpstr>
      <vt:lpstr>IMBIBITION IN GEOMETRIES WITH AXIAL VARIATIONS IN 3D</vt:lpstr>
      <vt:lpstr>IMBIBITION WITH SUGAR IN WATER AND GLYCERIN</vt:lpstr>
      <vt:lpstr>IMBIBITION WITH FILTER PAPER IN WATER</vt:lpstr>
      <vt:lpstr>IMBIBITION WITH FILTER PAPER IN WATER</vt:lpstr>
      <vt:lpstr>IMBIBITION WITH FILTER PAPER IN WATER</vt:lpstr>
      <vt:lpstr>IMBIBITION: WHAT WE LEARNED TODAY?</vt:lpstr>
      <vt:lpstr>IMBIBITION IN GEOMETRIES WITH AXIAL VARIATIONS IN 2D</vt:lpstr>
      <vt:lpstr>WHY c(l) IS CONSTANT?</vt:lpstr>
      <vt:lpstr>IMBIBITION EXPERIMENTS WITH VYCOR GLASS</vt:lpstr>
      <vt:lpstr>OUTTAKES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Feuerzangenbowle</dc:title>
  <dc:creator>Manuel Lippert</dc:creator>
  <cp:lastModifiedBy>Manuel Lippert</cp:lastModifiedBy>
  <cp:revision>14</cp:revision>
  <dcterms:created xsi:type="dcterms:W3CDTF">2023-07-14T10:49:33Z</dcterms:created>
  <dcterms:modified xsi:type="dcterms:W3CDTF">2023-07-15T21:26:58Z</dcterms:modified>
</cp:coreProperties>
</file>